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67" r:id="rId3"/>
    <p:sldId id="258" r:id="rId4"/>
    <p:sldId id="273" r:id="rId5"/>
    <p:sldId id="285" r:id="rId6"/>
    <p:sldId id="290" r:id="rId7"/>
    <p:sldId id="291" r:id="rId8"/>
    <p:sldId id="292" r:id="rId9"/>
    <p:sldId id="284" r:id="rId10"/>
    <p:sldId id="289" r:id="rId11"/>
    <p:sldId id="293" r:id="rId12"/>
    <p:sldId id="286" r:id="rId13"/>
    <p:sldId id="295" r:id="rId14"/>
    <p:sldId id="294" r:id="rId15"/>
    <p:sldId id="287" r:id="rId16"/>
    <p:sldId id="296" r:id="rId17"/>
    <p:sldId id="288" r:id="rId18"/>
    <p:sldId id="297" r:id="rId19"/>
    <p:sldId id="298" r:id="rId20"/>
    <p:sldId id="275" r:id="rId21"/>
    <p:sldId id="299" r:id="rId22"/>
    <p:sldId id="301" r:id="rId23"/>
    <p:sldId id="300" r:id="rId24"/>
    <p:sldId id="302" r:id="rId25"/>
    <p:sldId id="303" r:id="rId26"/>
    <p:sldId id="304" r:id="rId27"/>
    <p:sldId id="305" r:id="rId28"/>
    <p:sldId id="306" r:id="rId29"/>
    <p:sldId id="311" r:id="rId30"/>
    <p:sldId id="312" r:id="rId31"/>
    <p:sldId id="276" r:id="rId32"/>
    <p:sldId id="274" r:id="rId33"/>
    <p:sldId id="307" r:id="rId34"/>
    <p:sldId id="308" r:id="rId35"/>
    <p:sldId id="277" r:id="rId36"/>
    <p:sldId id="309" r:id="rId37"/>
    <p:sldId id="278" r:id="rId38"/>
    <p:sldId id="310" r:id="rId39"/>
    <p:sldId id="279" r:id="rId40"/>
    <p:sldId id="271" r:id="rId41"/>
    <p:sldId id="272" r:id="rId42"/>
    <p:sldId id="263" r:id="rId43"/>
  </p:sldIdLst>
  <p:sldSz cx="12192000" cy="6858000"/>
  <p:notesSz cx="6858000" cy="9144000"/>
  <p:embeddedFontLst>
    <p:embeddedFont>
      <p:font typeface="Arial Unicode MS" panose="020B0604020202020204" pitchFamily="34" charset="-128"/>
      <p:regular r:id="rId45"/>
    </p:embeddedFont>
    <p:embeddedFont>
      <p:font typeface="Cambria" panose="02040503050406030204" pitchFamily="18"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Lato Black" panose="020F0502020204030203" pitchFamily="3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99" d="100"/>
          <a:sy n="99" d="100"/>
        </p:scale>
        <p:origin x="10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87"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353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0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29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15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20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73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28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191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50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40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57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721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866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36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569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03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54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84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16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803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931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504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8370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06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229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856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801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51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64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64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790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1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05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938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7" name="Google Shape;17;p10"/>
          <p:cNvPicPr preferRelativeResize="0"/>
          <p:nvPr/>
        </p:nvPicPr>
        <p:blipFill rotWithShape="1">
          <a:blip r:embed="rId2">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3">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pic>
        <p:nvPicPr>
          <p:cNvPr id="2" name="Google Shape;16;p10">
            <a:extLst>
              <a:ext uri="{FF2B5EF4-FFF2-40B4-BE49-F238E27FC236}">
                <a16:creationId xmlns:a16="http://schemas.microsoft.com/office/drawing/2014/main" id="{8255EA48-753E-974D-8EE4-97B40CE5AC20}"/>
              </a:ext>
            </a:extLst>
          </p:cNvPr>
          <p:cNvPicPr preferRelativeResize="0"/>
          <p:nvPr userDrawn="1"/>
        </p:nvPicPr>
        <p:blipFill rotWithShape="1">
          <a:blip r:embed="rId4">
            <a:alphaModFix/>
          </a:blip>
          <a:srcRect t="43733" r="20925"/>
          <a:stretch>
            <a:fillRect/>
          </a:stretch>
        </p:blipFill>
        <p:spPr>
          <a:xfrm>
            <a:off x="0" y="3747752"/>
            <a:ext cx="7888310" cy="31102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imagesearch.com/2021/10/20/using-machine-learning-to-denoise-images-for-better-ocr-accuracy/" TargetMode="External"/><Relationship Id="rId4" Type="http://schemas.openxmlformats.org/officeDocument/2006/relationships/hyperlink" Target="https://github.com/tesseract-ocr/tesserac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07/978-1-4614-7750-1_1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x.doi.org/10.1109/ACCESS.2021.3086537" TargetMode="External"/><Relationship Id="rId4" Type="http://schemas.openxmlformats.org/officeDocument/2006/relationships/hyperlink" Target="https://dl.acm.org/doi/abs/10.1145/3194452.319445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cloud-translation-python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loud.google.com/looker?hl=e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spark.apache.or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a:solidFill>
                  <a:srgbClr val="002060"/>
                </a:solidFill>
                <a:latin typeface="Times New Roman" panose="02020603050405020304" pitchFamily="18" charset="0"/>
                <a:cs typeface="Times New Roman" panose="02020603050405020304" pitchFamily="18" charset="0"/>
              </a:rPr>
              <a:t>Học máy trong phân tích kinh doanh</a:t>
            </a:r>
            <a:endParaRPr lang="en-US" sz="3200" kern="0">
              <a:solidFill>
                <a:srgbClr val="002060"/>
              </a:solidFill>
              <a:latin typeface="Times New Roman" panose="02020603050405020304" pitchFamily="18" charset="0"/>
              <a:cs typeface="Times New Roman" panose="02020603050405020304" pitchFamily="18" charset="0"/>
            </a:endParaRPr>
          </a:p>
          <a:p>
            <a:pPr>
              <a:defRPr/>
            </a:pPr>
            <a:r>
              <a:rPr lang="en-US" sz="3200" b="0" u="sng" kern="0">
                <a:solidFill>
                  <a:srgbClr val="002060"/>
                </a:solidFill>
                <a:latin typeface="Times New Roman" panose="02020603050405020304" pitchFamily="18" charset="0"/>
                <a:cs typeface="Times New Roman" panose="02020603050405020304" pitchFamily="18" charset="0"/>
              </a:rPr>
              <a:t>Bài Học</a:t>
            </a:r>
          </a:p>
          <a:p>
            <a:pPr>
              <a:defRPr/>
            </a:pPr>
            <a:r>
              <a:rPr lang="en-US" sz="3200" b="0" kern="0">
                <a:solidFill>
                  <a:srgbClr val="002060"/>
                </a:solidFill>
                <a:latin typeface="Times New Roman" panose="02020603050405020304" pitchFamily="18" charset="0"/>
                <a:cs typeface="Times New Roman" panose="02020603050405020304" pitchFamily="18" charset="0"/>
              </a:rPr>
              <a:t>Tổng quan về máy học (tt)</a:t>
            </a:r>
            <a:endParaRPr lang="en-US" sz="3200" kern="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996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a:latin typeface="Cambria" panose="02040503050406030204" pitchFamily="18" charset="0"/>
              </a:rPr>
              <a:t>Các hệ thống khuyến nghị(</a:t>
            </a:r>
            <a:r>
              <a:rPr lang="vi-VN" sz="2800" b="1">
                <a:latin typeface="Cambria" panose="02040503050406030204" pitchFamily="18" charset="0"/>
              </a:rPr>
              <a:t>Recommendation System</a:t>
            </a:r>
            <a:r>
              <a:rPr lang="en-US" sz="2800" b="1">
                <a:latin typeface="Cambria" panose="02040503050406030204" pitchFamily="18" charset="0"/>
              </a:rPr>
              <a:t>):</a:t>
            </a:r>
            <a:endParaRPr lang="vi-VN" sz="2800" b="1">
              <a:latin typeface="Cambria" panose="02040503050406030204" pitchFamily="18" charset="0"/>
            </a:endParaRPr>
          </a:p>
        </p:txBody>
      </p:sp>
      <p:sp>
        <p:nvSpPr>
          <p:cNvPr id="9" name="Content Placeholder 2">
            <a:extLst>
              <a:ext uri="{FF2B5EF4-FFF2-40B4-BE49-F238E27FC236}">
                <a16:creationId xmlns:a16="http://schemas.microsoft.com/office/drawing/2014/main" id="{B3FFD753-C11A-C39A-5F77-A4DCDD864B4F}"/>
              </a:ext>
            </a:extLst>
          </p:cNvPr>
          <p:cNvSpPr txBox="1">
            <a:spLocks/>
          </p:cNvSpPr>
          <p:nvPr/>
        </p:nvSpPr>
        <p:spPr>
          <a:xfrm>
            <a:off x="433883" y="1525348"/>
            <a:ext cx="11430000" cy="41486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vi-VN" sz="2800">
                <a:latin typeface="Cambria" panose="02040503050406030204" pitchFamily="18" charset="0"/>
              </a:rPr>
              <a:t>Hệ thống gợi ý là một hệ thống lọc thông tin để dự đoán về sở thích của người dùng đối với  mặt hàng </a:t>
            </a:r>
            <a:r>
              <a:rPr lang="en-US" sz="2800">
                <a:latin typeface="Cambria" panose="02040503050406030204" pitchFamily="18" charset="0"/>
              </a:rPr>
              <a:t>mà </a:t>
            </a:r>
            <a:r>
              <a:rPr lang="vi-VN" sz="2800">
                <a:latin typeface="Cambria" panose="02040503050406030204" pitchFamily="18" charset="0"/>
              </a:rPr>
              <a:t>họ quan tâm, sau đó đưa ra các đề xuất hợp lí có hiệu quả. </a:t>
            </a:r>
            <a:endParaRPr lang="en-US" sz="2800">
              <a:latin typeface="Cambria" panose="02040503050406030204" pitchFamily="18" charset="0"/>
            </a:endParaRPr>
          </a:p>
          <a:p>
            <a:pPr algn="just">
              <a:buFont typeface="Wingdings" panose="05000000000000000000" pitchFamily="2" charset="2"/>
              <a:buChar char="Ø"/>
            </a:pPr>
            <a:r>
              <a:rPr lang="vi-VN" sz="2800">
                <a:latin typeface="Cambria" panose="02040503050406030204" pitchFamily="18" charset="0"/>
              </a:rPr>
              <a:t>Hình thức này được sử dụng để cung cấp các kiến nghị, gợi ý trên nhiều lĩnh vực như: </a:t>
            </a:r>
            <a:endParaRPr lang="en-US" sz="28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YouTube giới thiệu video</a:t>
            </a:r>
            <a:endParaRPr lang="en-US" sz="24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Netflix đề xuất phim theo sở thích</a:t>
            </a:r>
            <a:r>
              <a:rPr lang="en-US" sz="2400">
                <a:latin typeface="Cambria" panose="02040503050406030204" pitchFamily="18" charset="0"/>
              </a:rPr>
              <a:t>: </a:t>
            </a:r>
            <a:r>
              <a:rPr lang="en-US" sz="2400" b="1" i="1">
                <a:latin typeface="Cambria" panose="02040503050406030204" pitchFamily="18" charset="0"/>
              </a:rPr>
              <a:t>Netflix contest</a:t>
            </a:r>
          </a:p>
          <a:p>
            <a:pPr marL="857250" lvl="1" indent="-457200" algn="just">
              <a:buFont typeface="Wingdings" panose="05000000000000000000" pitchFamily="2" charset="2"/>
              <a:buChar char="ü"/>
            </a:pPr>
            <a:r>
              <a:rPr lang="vi-VN" sz="2400">
                <a:latin typeface="Cambria" panose="02040503050406030204" pitchFamily="18" charset="0"/>
              </a:rPr>
              <a:t>Shopee &amp; Tiki</a:t>
            </a:r>
            <a:r>
              <a:rPr lang="en-US" sz="2400">
                <a:latin typeface="Cambria" panose="02040503050406030204" pitchFamily="18" charset="0"/>
              </a:rPr>
              <a:t>, Amazon</a:t>
            </a:r>
            <a:r>
              <a:rPr lang="vi-VN" sz="2400">
                <a:latin typeface="Cambria" panose="02040503050406030204" pitchFamily="18" charset="0"/>
              </a:rPr>
              <a:t> giới thiệu sản phẩm liên quan cần mua</a:t>
            </a:r>
            <a:endParaRPr lang="en-US" sz="24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Facebook</a:t>
            </a:r>
            <a:r>
              <a:rPr lang="en-US" sz="2400">
                <a:latin typeface="Cambria" panose="02040503050406030204" pitchFamily="18" charset="0"/>
              </a:rPr>
              <a:t>, Zalo</a:t>
            </a:r>
            <a:r>
              <a:rPr lang="vi-VN" sz="2400">
                <a:latin typeface="Cambria" panose="02040503050406030204" pitchFamily="18" charset="0"/>
              </a:rPr>
              <a:t> để giới thiệu bạn bè quen biết cũng như các sản phẩm quảng cáo khác</a:t>
            </a:r>
            <a:r>
              <a:rPr lang="en-US" sz="2400">
                <a:latin typeface="Cambria" panose="02040503050406030204" pitchFamily="18" charset="0"/>
              </a:rPr>
              <a:t>…</a:t>
            </a:r>
            <a:endParaRPr lang="vi-VN" sz="2400">
              <a:latin typeface="Cambria" panose="02040503050406030204" pitchFamily="18" charset="0"/>
            </a:endParaRPr>
          </a:p>
        </p:txBody>
      </p:sp>
    </p:spTree>
    <p:extLst>
      <p:ext uri="{BB962C8B-B14F-4D97-AF65-F5344CB8AC3E}">
        <p14:creationId xmlns:p14="http://schemas.microsoft.com/office/powerpoint/2010/main" val="280374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502810" y="816324"/>
            <a:ext cx="11430000" cy="5996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Cambria" panose="02040503050406030204" pitchFamily="18" charset="0"/>
              </a:rPr>
              <a:t>Ví</a:t>
            </a:r>
            <a:r>
              <a:rPr lang="en-US" sz="2800" b="1" dirty="0">
                <a:latin typeface="Cambria" panose="02040503050406030204" pitchFamily="18" charset="0"/>
              </a:rPr>
              <a:t> </a:t>
            </a:r>
            <a:r>
              <a:rPr lang="en-US" sz="2800" b="1" dirty="0" err="1">
                <a:latin typeface="Cambria" panose="02040503050406030204" pitchFamily="18" charset="0"/>
              </a:rPr>
              <a:t>dụ</a:t>
            </a:r>
            <a:r>
              <a:rPr lang="en-US" sz="2800" b="1" dirty="0">
                <a:latin typeface="Cambria" panose="02040503050406030204" pitchFamily="18" charset="0"/>
              </a:rPr>
              <a:t> Recommendation System:</a:t>
            </a:r>
            <a:endParaRPr lang="vi-VN" sz="2800" b="1" dirty="0">
              <a:latin typeface="Cambria" panose="02040503050406030204" pitchFamily="18" charset="0"/>
            </a:endParaRPr>
          </a:p>
        </p:txBody>
      </p:sp>
      <p:grpSp>
        <p:nvGrpSpPr>
          <p:cNvPr id="12" name="Group 11">
            <a:extLst>
              <a:ext uri="{FF2B5EF4-FFF2-40B4-BE49-F238E27FC236}">
                <a16:creationId xmlns:a16="http://schemas.microsoft.com/office/drawing/2014/main" id="{577C42F3-5F20-C1FF-C8F8-A2F1D3398CAA}"/>
              </a:ext>
            </a:extLst>
          </p:cNvPr>
          <p:cNvGrpSpPr/>
          <p:nvPr/>
        </p:nvGrpSpPr>
        <p:grpSpPr>
          <a:xfrm>
            <a:off x="920609" y="1350033"/>
            <a:ext cx="4837880" cy="4839545"/>
            <a:chOff x="2423604" y="371464"/>
            <a:chExt cx="4837880" cy="4839545"/>
          </a:xfrm>
        </p:grpSpPr>
        <p:grpSp>
          <p:nvGrpSpPr>
            <p:cNvPr id="13" name="Group 12">
              <a:extLst>
                <a:ext uri="{FF2B5EF4-FFF2-40B4-BE49-F238E27FC236}">
                  <a16:creationId xmlns:a16="http://schemas.microsoft.com/office/drawing/2014/main" id="{76D6D601-9733-C2F7-0976-6E19BD0C728B}"/>
                </a:ext>
              </a:extLst>
            </p:cNvPr>
            <p:cNvGrpSpPr/>
            <p:nvPr/>
          </p:nvGrpSpPr>
          <p:grpSpPr>
            <a:xfrm>
              <a:off x="2610669" y="2769770"/>
              <a:ext cx="311582" cy="369332"/>
              <a:chOff x="8322054" y="1992822"/>
              <a:chExt cx="368301" cy="457020"/>
            </a:xfrm>
          </p:grpSpPr>
          <p:sp>
            <p:nvSpPr>
              <p:cNvPr id="99" name="Oval 98">
                <a:extLst>
                  <a:ext uri="{FF2B5EF4-FFF2-40B4-BE49-F238E27FC236}">
                    <a16:creationId xmlns:a16="http://schemas.microsoft.com/office/drawing/2014/main" id="{2BD4B0CD-2EE2-3A2A-1CA6-31C958483D01}"/>
                  </a:ext>
                </a:extLst>
              </p:cNvPr>
              <p:cNvSpPr/>
              <p:nvPr/>
            </p:nvSpPr>
            <p:spPr>
              <a:xfrm>
                <a:off x="8322054" y="2045758"/>
                <a:ext cx="368301"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890A5171-E993-4400-0CAB-D0F1112B10EC}"/>
                  </a:ext>
                </a:extLst>
              </p:cNvPr>
              <p:cNvSpPr txBox="1"/>
              <p:nvPr/>
            </p:nvSpPr>
            <p:spPr>
              <a:xfrm>
                <a:off x="8329134" y="1992822"/>
                <a:ext cx="354706" cy="4570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9</a:t>
                </a:r>
              </a:p>
            </p:txBody>
          </p:sp>
        </p:grpSp>
        <p:grpSp>
          <p:nvGrpSpPr>
            <p:cNvPr id="14" name="Group 13">
              <a:extLst>
                <a:ext uri="{FF2B5EF4-FFF2-40B4-BE49-F238E27FC236}">
                  <a16:creationId xmlns:a16="http://schemas.microsoft.com/office/drawing/2014/main" id="{94E94FAC-86EC-818D-5503-DB958CF9EB02}"/>
                </a:ext>
              </a:extLst>
            </p:cNvPr>
            <p:cNvGrpSpPr/>
            <p:nvPr/>
          </p:nvGrpSpPr>
          <p:grpSpPr>
            <a:xfrm>
              <a:off x="2423604" y="371464"/>
              <a:ext cx="4837880" cy="4839545"/>
              <a:chOff x="6196614" y="549018"/>
              <a:chExt cx="4837880" cy="4839545"/>
            </a:xfrm>
          </p:grpSpPr>
          <p:pic>
            <p:nvPicPr>
              <p:cNvPr id="15" name="Picture 22" descr="Sale, item, discount, label">
                <a:extLst>
                  <a:ext uri="{FF2B5EF4-FFF2-40B4-BE49-F238E27FC236}">
                    <a16:creationId xmlns:a16="http://schemas.microsoft.com/office/drawing/2014/main" id="{69C5FA4B-3B80-0D0F-1380-4EE3DF4A6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63" y="4583580"/>
                <a:ext cx="349170" cy="349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Analysis, graph, human, man, people, teamwork">
                <a:extLst>
                  <a:ext uri="{FF2B5EF4-FFF2-40B4-BE49-F238E27FC236}">
                    <a16:creationId xmlns:a16="http://schemas.microsoft.com/office/drawing/2014/main" id="{042B6A31-A835-340D-8D53-EA63BE495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7134" y="4559400"/>
                <a:ext cx="349170" cy="34917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2E55CCB7-4057-7850-ACF0-A1CF8F4D382A}"/>
                  </a:ext>
                </a:extLst>
              </p:cNvPr>
              <p:cNvCxnSpPr>
                <a:cxnSpLocks/>
              </p:cNvCxnSpPr>
              <p:nvPr/>
            </p:nvCxnSpPr>
            <p:spPr>
              <a:xfrm flipV="1">
                <a:off x="11024138" y="1098050"/>
                <a:ext cx="0" cy="2660274"/>
              </a:xfrm>
              <a:prstGeom prst="straightConnector1">
                <a:avLst/>
              </a:prstGeom>
              <a:noFill/>
              <a:ln w="28575" cap="flat" cmpd="sng" algn="ctr">
                <a:solidFill>
                  <a:srgbClr val="002060"/>
                </a:solidFill>
                <a:prstDash val="solid"/>
                <a:miter lim="800000"/>
                <a:headEnd type="none" w="med" len="med"/>
                <a:tailEnd type="none" w="med" len="med"/>
              </a:ln>
              <a:effectLst/>
            </p:spPr>
          </p:cxnSp>
          <p:sp>
            <p:nvSpPr>
              <p:cNvPr id="18" name="TextBox 17">
                <a:extLst>
                  <a:ext uri="{FF2B5EF4-FFF2-40B4-BE49-F238E27FC236}">
                    <a16:creationId xmlns:a16="http://schemas.microsoft.com/office/drawing/2014/main" id="{589A10E1-BC13-C71C-2B18-165DEEEDC983}"/>
                  </a:ext>
                </a:extLst>
              </p:cNvPr>
              <p:cNvSpPr txBox="1"/>
              <p:nvPr/>
            </p:nvSpPr>
            <p:spPr>
              <a:xfrm>
                <a:off x="6196614" y="647379"/>
                <a:ext cx="13497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e-Commerce Database</a:t>
                </a:r>
              </a:p>
            </p:txBody>
          </p:sp>
          <p:sp>
            <p:nvSpPr>
              <p:cNvPr id="19" name="TextBox 18">
                <a:extLst>
                  <a:ext uri="{FF2B5EF4-FFF2-40B4-BE49-F238E27FC236}">
                    <a16:creationId xmlns:a16="http://schemas.microsoft.com/office/drawing/2014/main" id="{FE500D1D-A54D-2444-34A6-9A767D3BF8AF}"/>
                  </a:ext>
                </a:extLst>
              </p:cNvPr>
              <p:cNvSpPr txBox="1"/>
              <p:nvPr/>
            </p:nvSpPr>
            <p:spPr>
              <a:xfrm>
                <a:off x="9729600" y="1168474"/>
                <a:ext cx="1106393"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Class Modeling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For Database</a:t>
                </a:r>
              </a:p>
            </p:txBody>
          </p:sp>
          <p:sp>
            <p:nvSpPr>
              <p:cNvPr id="20" name="Rectangle: Rounded Corners 72">
                <a:extLst>
                  <a:ext uri="{FF2B5EF4-FFF2-40B4-BE49-F238E27FC236}">
                    <a16:creationId xmlns:a16="http://schemas.microsoft.com/office/drawing/2014/main" id="{F17527B5-58D3-5B29-7CB8-E34A336A8B2A}"/>
                  </a:ext>
                </a:extLst>
              </p:cNvPr>
              <p:cNvSpPr/>
              <p:nvPr/>
            </p:nvSpPr>
            <p:spPr>
              <a:xfrm>
                <a:off x="9682123" y="795051"/>
                <a:ext cx="1101291" cy="78967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53578788-E975-F07E-1FAB-A67EA0969ACF}"/>
                  </a:ext>
                </a:extLst>
              </p:cNvPr>
              <p:cNvSpPr txBox="1"/>
              <p:nvPr/>
            </p:nvSpPr>
            <p:spPr>
              <a:xfrm>
                <a:off x="7908853" y="1159596"/>
                <a:ext cx="123482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Time Filtering, and Cleaning Data</a:t>
                </a:r>
              </a:p>
            </p:txBody>
          </p:sp>
          <p:cxnSp>
            <p:nvCxnSpPr>
              <p:cNvPr id="22" name="Straight Arrow Connector 21">
                <a:extLst>
                  <a:ext uri="{FF2B5EF4-FFF2-40B4-BE49-F238E27FC236}">
                    <a16:creationId xmlns:a16="http://schemas.microsoft.com/office/drawing/2014/main" id="{F365A02A-3632-60E7-63C0-C541D05DAB6C}"/>
                  </a:ext>
                </a:extLst>
              </p:cNvPr>
              <p:cNvCxnSpPr>
                <a:cxnSpLocks/>
              </p:cNvCxnSpPr>
              <p:nvPr/>
            </p:nvCxnSpPr>
            <p:spPr>
              <a:xfrm flipH="1">
                <a:off x="9004482" y="3732717"/>
                <a:ext cx="518913" cy="0"/>
              </a:xfrm>
              <a:prstGeom prst="straightConnector1">
                <a:avLst/>
              </a:prstGeom>
              <a:noFill/>
              <a:ln w="28575" cap="flat" cmpd="sng" algn="ctr">
                <a:solidFill>
                  <a:srgbClr val="002060"/>
                </a:solidFill>
                <a:prstDash val="solid"/>
                <a:miter lim="800000"/>
                <a:tailEnd type="triangle"/>
              </a:ln>
              <a:effectLst/>
            </p:spPr>
          </p:cxnSp>
          <p:sp>
            <p:nvSpPr>
              <p:cNvPr id="23" name="Rectangle: Rounded Corners 75">
                <a:extLst>
                  <a:ext uri="{FF2B5EF4-FFF2-40B4-BE49-F238E27FC236}">
                    <a16:creationId xmlns:a16="http://schemas.microsoft.com/office/drawing/2014/main" id="{810763C4-963E-F37F-EDCB-DABA3E47AAFE}"/>
                  </a:ext>
                </a:extLst>
              </p:cNvPr>
              <p:cNvSpPr/>
              <p:nvPr/>
            </p:nvSpPr>
            <p:spPr>
              <a:xfrm>
                <a:off x="7918026" y="769679"/>
                <a:ext cx="1227132" cy="813757"/>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Rounded Corners 76">
                <a:extLst>
                  <a:ext uri="{FF2B5EF4-FFF2-40B4-BE49-F238E27FC236}">
                    <a16:creationId xmlns:a16="http://schemas.microsoft.com/office/drawing/2014/main" id="{96F6C6C7-F178-DE46-2A72-4B40BDF64006}"/>
                  </a:ext>
                </a:extLst>
              </p:cNvPr>
              <p:cNvSpPr/>
              <p:nvPr/>
            </p:nvSpPr>
            <p:spPr>
              <a:xfrm>
                <a:off x="6365301" y="681646"/>
                <a:ext cx="1164348" cy="89853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16" descr="Data, database, optimization, server, settings">
                <a:extLst>
                  <a:ext uri="{FF2B5EF4-FFF2-40B4-BE49-F238E27FC236}">
                    <a16:creationId xmlns:a16="http://schemas.microsoft.com/office/drawing/2014/main" id="{E8E8E062-C555-6D20-14BB-558151B3C0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27"/>
              <a:stretch/>
            </p:blipFill>
            <p:spPr bwMode="auto">
              <a:xfrm>
                <a:off x="10023974" y="762287"/>
                <a:ext cx="551653" cy="50130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78">
                <a:extLst>
                  <a:ext uri="{FF2B5EF4-FFF2-40B4-BE49-F238E27FC236}">
                    <a16:creationId xmlns:a16="http://schemas.microsoft.com/office/drawing/2014/main" id="{1AA288F2-9E0A-5162-C128-E28A0F76D11E}"/>
                  </a:ext>
                </a:extLst>
              </p:cNvPr>
              <p:cNvSpPr/>
              <p:nvPr/>
            </p:nvSpPr>
            <p:spPr>
              <a:xfrm>
                <a:off x="9519469" y="2205889"/>
                <a:ext cx="1095676" cy="72663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a:extLst>
                  <a:ext uri="{FF2B5EF4-FFF2-40B4-BE49-F238E27FC236}">
                    <a16:creationId xmlns:a16="http://schemas.microsoft.com/office/drawing/2014/main" id="{15464EB9-9099-1BDC-9281-B56EB8696DC2}"/>
                  </a:ext>
                </a:extLst>
              </p:cNvPr>
              <p:cNvSpPr txBox="1"/>
              <p:nvPr/>
            </p:nvSpPr>
            <p:spPr>
              <a:xfrm>
                <a:off x="9537026" y="2676579"/>
                <a:ext cx="107095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Train Model</a:t>
                </a:r>
              </a:p>
            </p:txBody>
          </p:sp>
          <p:cxnSp>
            <p:nvCxnSpPr>
              <p:cNvPr id="28" name="Straight Arrow Connector 27">
                <a:extLst>
                  <a:ext uri="{FF2B5EF4-FFF2-40B4-BE49-F238E27FC236}">
                    <a16:creationId xmlns:a16="http://schemas.microsoft.com/office/drawing/2014/main" id="{81E961FA-4BE4-3CD8-CADE-9F687B7E33AD}"/>
                  </a:ext>
                </a:extLst>
              </p:cNvPr>
              <p:cNvCxnSpPr>
                <a:cxnSpLocks/>
              </p:cNvCxnSpPr>
              <p:nvPr/>
            </p:nvCxnSpPr>
            <p:spPr>
              <a:xfrm>
                <a:off x="10852771" y="1101331"/>
                <a:ext cx="181723" cy="0"/>
              </a:xfrm>
              <a:prstGeom prst="straightConnector1">
                <a:avLst/>
              </a:prstGeom>
              <a:noFill/>
              <a:ln w="28575" cap="flat" cmpd="sng" algn="ctr">
                <a:solidFill>
                  <a:srgbClr val="002060"/>
                </a:solidFill>
                <a:prstDash val="solid"/>
                <a:miter lim="800000"/>
                <a:headEnd type="triangle" w="med" len="med"/>
                <a:tailEnd type="none" w="med" len="med"/>
              </a:ln>
              <a:effectLst/>
            </p:spPr>
          </p:cxnSp>
          <p:grpSp>
            <p:nvGrpSpPr>
              <p:cNvPr id="29" name="Group 28">
                <a:extLst>
                  <a:ext uri="{FF2B5EF4-FFF2-40B4-BE49-F238E27FC236}">
                    <a16:creationId xmlns:a16="http://schemas.microsoft.com/office/drawing/2014/main" id="{7022BB1C-9595-6309-8F81-0A0DD19B5D4E}"/>
                  </a:ext>
                </a:extLst>
              </p:cNvPr>
              <p:cNvGrpSpPr/>
              <p:nvPr/>
            </p:nvGrpSpPr>
            <p:grpSpPr>
              <a:xfrm>
                <a:off x="7924908" y="727859"/>
                <a:ext cx="311583" cy="369332"/>
                <a:chOff x="8057882" y="2029556"/>
                <a:chExt cx="368300" cy="457021"/>
              </a:xfrm>
            </p:grpSpPr>
            <p:sp>
              <p:nvSpPr>
                <p:cNvPr id="97" name="Oval 96">
                  <a:extLst>
                    <a:ext uri="{FF2B5EF4-FFF2-40B4-BE49-F238E27FC236}">
                      <a16:creationId xmlns:a16="http://schemas.microsoft.com/office/drawing/2014/main" id="{F5EB64E5-6CAD-51B9-22FF-851F9B66259D}"/>
                    </a:ext>
                  </a:extLst>
                </p:cNvPr>
                <p:cNvSpPr/>
                <p:nvPr/>
              </p:nvSpPr>
              <p:spPr>
                <a:xfrm>
                  <a:off x="8057882"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751FB09-CFBF-3A3D-CE0F-FA37CEB90883}"/>
                    </a:ext>
                  </a:extLst>
                </p:cNvPr>
                <p:cNvSpPr txBox="1"/>
                <p:nvPr/>
              </p:nvSpPr>
              <p:spPr>
                <a:xfrm>
                  <a:off x="8065686" y="2029556"/>
                  <a:ext cx="354708"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p>
              </p:txBody>
            </p:sp>
          </p:grpSp>
          <p:grpSp>
            <p:nvGrpSpPr>
              <p:cNvPr id="30" name="Group 29">
                <a:extLst>
                  <a:ext uri="{FF2B5EF4-FFF2-40B4-BE49-F238E27FC236}">
                    <a16:creationId xmlns:a16="http://schemas.microsoft.com/office/drawing/2014/main" id="{759495C3-8A82-D147-3DAD-9F4A7277E23A}"/>
                  </a:ext>
                </a:extLst>
              </p:cNvPr>
              <p:cNvGrpSpPr/>
              <p:nvPr/>
            </p:nvGrpSpPr>
            <p:grpSpPr>
              <a:xfrm>
                <a:off x="9684280" y="753062"/>
                <a:ext cx="315560" cy="369332"/>
                <a:chOff x="8026400" y="2029556"/>
                <a:chExt cx="373002" cy="457021"/>
              </a:xfrm>
            </p:grpSpPr>
            <p:sp>
              <p:nvSpPr>
                <p:cNvPr id="95" name="Oval 94">
                  <a:extLst>
                    <a:ext uri="{FF2B5EF4-FFF2-40B4-BE49-F238E27FC236}">
                      <a16:creationId xmlns:a16="http://schemas.microsoft.com/office/drawing/2014/main" id="{8A9CF51E-A842-15F5-D1FD-0633452B0EC5}"/>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1105F743-F343-E4AC-6951-692067B1C3FD}"/>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grpSp>
          <p:grpSp>
            <p:nvGrpSpPr>
              <p:cNvPr id="31" name="Group 30">
                <a:extLst>
                  <a:ext uri="{FF2B5EF4-FFF2-40B4-BE49-F238E27FC236}">
                    <a16:creationId xmlns:a16="http://schemas.microsoft.com/office/drawing/2014/main" id="{B3E085CB-147C-B9E6-5E94-633D5D4021E3}"/>
                  </a:ext>
                </a:extLst>
              </p:cNvPr>
              <p:cNvGrpSpPr/>
              <p:nvPr/>
            </p:nvGrpSpPr>
            <p:grpSpPr>
              <a:xfrm>
                <a:off x="9523090" y="2168539"/>
                <a:ext cx="315560" cy="369332"/>
                <a:chOff x="8026400" y="2029556"/>
                <a:chExt cx="373002" cy="457021"/>
              </a:xfrm>
            </p:grpSpPr>
            <p:sp>
              <p:nvSpPr>
                <p:cNvPr id="93" name="Oval 92">
                  <a:extLst>
                    <a:ext uri="{FF2B5EF4-FFF2-40B4-BE49-F238E27FC236}">
                      <a16:creationId xmlns:a16="http://schemas.microsoft.com/office/drawing/2014/main" id="{4B675884-44BE-6913-05E9-E0C6E7FDE155}"/>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925F709D-FEC1-5687-AD1E-AB3515982EB2}"/>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4</a:t>
                  </a:r>
                </a:p>
              </p:txBody>
            </p:sp>
          </p:grpSp>
          <p:cxnSp>
            <p:nvCxnSpPr>
              <p:cNvPr id="32" name="Straight Arrow Connector 31">
                <a:extLst>
                  <a:ext uri="{FF2B5EF4-FFF2-40B4-BE49-F238E27FC236}">
                    <a16:creationId xmlns:a16="http://schemas.microsoft.com/office/drawing/2014/main" id="{C20192A4-1E6A-0463-9F92-06FB72106A26}"/>
                  </a:ext>
                </a:extLst>
              </p:cNvPr>
              <p:cNvCxnSpPr>
                <a:cxnSpLocks/>
              </p:cNvCxnSpPr>
              <p:nvPr/>
            </p:nvCxnSpPr>
            <p:spPr>
              <a:xfrm rot="16200000" flipV="1">
                <a:off x="9214584" y="4579091"/>
                <a:ext cx="0" cy="422086"/>
              </a:xfrm>
              <a:prstGeom prst="straightConnector1">
                <a:avLst/>
              </a:prstGeom>
              <a:noFill/>
              <a:ln w="28575" cap="flat" cmpd="sng" algn="ctr">
                <a:solidFill>
                  <a:srgbClr val="002060"/>
                </a:solidFill>
                <a:prstDash val="solid"/>
                <a:miter lim="800000"/>
                <a:headEnd type="none" w="med" len="med"/>
                <a:tailEnd type="triangle" w="med" len="med"/>
              </a:ln>
              <a:effectLst/>
            </p:spPr>
          </p:cxnSp>
          <p:cxnSp>
            <p:nvCxnSpPr>
              <p:cNvPr id="33" name="Straight Arrow Connector 32">
                <a:extLst>
                  <a:ext uri="{FF2B5EF4-FFF2-40B4-BE49-F238E27FC236}">
                    <a16:creationId xmlns:a16="http://schemas.microsoft.com/office/drawing/2014/main" id="{FD8E4C3E-592E-B01E-C65B-5F4950284AC2}"/>
                  </a:ext>
                </a:extLst>
              </p:cNvPr>
              <p:cNvCxnSpPr>
                <a:cxnSpLocks/>
              </p:cNvCxnSpPr>
              <p:nvPr/>
            </p:nvCxnSpPr>
            <p:spPr>
              <a:xfrm>
                <a:off x="7546327" y="1122394"/>
                <a:ext cx="303637" cy="0"/>
              </a:xfrm>
              <a:prstGeom prst="straightConnector1">
                <a:avLst/>
              </a:prstGeom>
              <a:noFill/>
              <a:ln w="28575" cap="flat" cmpd="sng" algn="ctr">
                <a:solidFill>
                  <a:srgbClr val="002060"/>
                </a:solidFill>
                <a:prstDash val="solid"/>
                <a:miter lim="800000"/>
                <a:tailEnd type="triangle"/>
              </a:ln>
              <a:effectLst/>
            </p:spPr>
          </p:cxnSp>
          <p:pic>
            <p:nvPicPr>
              <p:cNvPr id="34" name="Picture 4" descr="Brain, mind, thinking, train">
                <a:extLst>
                  <a:ext uri="{FF2B5EF4-FFF2-40B4-BE49-F238E27FC236}">
                    <a16:creationId xmlns:a16="http://schemas.microsoft.com/office/drawing/2014/main" id="{42FC4057-E5CD-376B-48D2-B18AE522F1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921" y="2191252"/>
                <a:ext cx="576189" cy="57618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87">
                <a:extLst>
                  <a:ext uri="{FF2B5EF4-FFF2-40B4-BE49-F238E27FC236}">
                    <a16:creationId xmlns:a16="http://schemas.microsoft.com/office/drawing/2014/main" id="{CFEE2F7D-288F-5543-2ECE-D2432C956B7D}"/>
                  </a:ext>
                </a:extLst>
              </p:cNvPr>
              <p:cNvSpPr/>
              <p:nvPr/>
            </p:nvSpPr>
            <p:spPr>
              <a:xfrm>
                <a:off x="9544193" y="3289149"/>
                <a:ext cx="1070952" cy="77384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TextBox 35">
                <a:extLst>
                  <a:ext uri="{FF2B5EF4-FFF2-40B4-BE49-F238E27FC236}">
                    <a16:creationId xmlns:a16="http://schemas.microsoft.com/office/drawing/2014/main" id="{0F15B025-ED93-7A07-BCA7-3A8569F99BE0}"/>
                  </a:ext>
                </a:extLst>
              </p:cNvPr>
              <p:cNvSpPr txBox="1"/>
              <p:nvPr/>
            </p:nvSpPr>
            <p:spPr>
              <a:xfrm>
                <a:off x="9556939" y="3669050"/>
                <a:ext cx="1137942"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Evaluate and Improve Model</a:t>
                </a:r>
              </a:p>
            </p:txBody>
          </p:sp>
          <p:grpSp>
            <p:nvGrpSpPr>
              <p:cNvPr id="37" name="Group 36">
                <a:extLst>
                  <a:ext uri="{FF2B5EF4-FFF2-40B4-BE49-F238E27FC236}">
                    <a16:creationId xmlns:a16="http://schemas.microsoft.com/office/drawing/2014/main" id="{FB692E92-A2DC-5741-F8FF-B7A5C19996FE}"/>
                  </a:ext>
                </a:extLst>
              </p:cNvPr>
              <p:cNvGrpSpPr/>
              <p:nvPr/>
            </p:nvGrpSpPr>
            <p:grpSpPr>
              <a:xfrm>
                <a:off x="9551507" y="3256979"/>
                <a:ext cx="315560" cy="369332"/>
                <a:chOff x="8026400" y="2029556"/>
                <a:chExt cx="373002" cy="457021"/>
              </a:xfrm>
            </p:grpSpPr>
            <p:sp>
              <p:nvSpPr>
                <p:cNvPr id="91" name="Oval 90">
                  <a:extLst>
                    <a:ext uri="{FF2B5EF4-FFF2-40B4-BE49-F238E27FC236}">
                      <a16:creationId xmlns:a16="http://schemas.microsoft.com/office/drawing/2014/main" id="{2E75C024-9B31-68A4-B38C-2B3AD5479FA3}"/>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93CE9F35-C875-0755-D911-DD7D7C830687}"/>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5</a:t>
                  </a:r>
                </a:p>
              </p:txBody>
            </p:sp>
          </p:grpSp>
          <p:cxnSp>
            <p:nvCxnSpPr>
              <p:cNvPr id="38" name="Straight Arrow Connector 37">
                <a:extLst>
                  <a:ext uri="{FF2B5EF4-FFF2-40B4-BE49-F238E27FC236}">
                    <a16:creationId xmlns:a16="http://schemas.microsoft.com/office/drawing/2014/main" id="{8ACAC55C-DEE9-AF32-2C5E-54437671C800}"/>
                  </a:ext>
                </a:extLst>
              </p:cNvPr>
              <p:cNvCxnSpPr>
                <a:cxnSpLocks/>
              </p:cNvCxnSpPr>
              <p:nvPr/>
            </p:nvCxnSpPr>
            <p:spPr>
              <a:xfrm flipH="1">
                <a:off x="9000556" y="2555745"/>
                <a:ext cx="518913" cy="0"/>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39" name="Rectangle: Rounded Corners 91">
                <a:extLst>
                  <a:ext uri="{FF2B5EF4-FFF2-40B4-BE49-F238E27FC236}">
                    <a16:creationId xmlns:a16="http://schemas.microsoft.com/office/drawing/2014/main" id="{426CCA24-0180-9170-D0F6-DABAC0DE3344}"/>
                  </a:ext>
                </a:extLst>
              </p:cNvPr>
              <p:cNvSpPr/>
              <p:nvPr/>
            </p:nvSpPr>
            <p:spPr>
              <a:xfrm>
                <a:off x="7981356" y="3345545"/>
                <a:ext cx="1034775" cy="738350"/>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TextBox 39">
                <a:extLst>
                  <a:ext uri="{FF2B5EF4-FFF2-40B4-BE49-F238E27FC236}">
                    <a16:creationId xmlns:a16="http://schemas.microsoft.com/office/drawing/2014/main" id="{5BB10A39-D577-07B4-03BB-BA31A10E21AE}"/>
                  </a:ext>
                </a:extLst>
              </p:cNvPr>
              <p:cNvSpPr txBox="1"/>
              <p:nvPr/>
            </p:nvSpPr>
            <p:spPr>
              <a:xfrm>
                <a:off x="7945449" y="3824424"/>
                <a:ext cx="113794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Save Model</a:t>
                </a:r>
              </a:p>
            </p:txBody>
          </p:sp>
          <p:grpSp>
            <p:nvGrpSpPr>
              <p:cNvPr id="41" name="Group 40">
                <a:extLst>
                  <a:ext uri="{FF2B5EF4-FFF2-40B4-BE49-F238E27FC236}">
                    <a16:creationId xmlns:a16="http://schemas.microsoft.com/office/drawing/2014/main" id="{F3F71BBD-85EE-F78F-D744-9EC9E8584BDD}"/>
                  </a:ext>
                </a:extLst>
              </p:cNvPr>
              <p:cNvGrpSpPr/>
              <p:nvPr/>
            </p:nvGrpSpPr>
            <p:grpSpPr>
              <a:xfrm>
                <a:off x="7976100" y="3308195"/>
                <a:ext cx="315560" cy="369332"/>
                <a:chOff x="8026400" y="2029556"/>
                <a:chExt cx="373002" cy="457021"/>
              </a:xfrm>
            </p:grpSpPr>
            <p:sp>
              <p:nvSpPr>
                <p:cNvPr id="89" name="Oval 88">
                  <a:extLst>
                    <a:ext uri="{FF2B5EF4-FFF2-40B4-BE49-F238E27FC236}">
                      <a16:creationId xmlns:a16="http://schemas.microsoft.com/office/drawing/2014/main" id="{28CCBC2A-D515-8744-CB78-5F6C7F72BC9C}"/>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23C4D3E4-2AE4-E028-414A-92A45CE36EE5}"/>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6</a:t>
                  </a:r>
                </a:p>
              </p:txBody>
            </p:sp>
          </p:grpSp>
          <p:cxnSp>
            <p:nvCxnSpPr>
              <p:cNvPr id="42" name="Straight Arrow Connector 41">
                <a:extLst>
                  <a:ext uri="{FF2B5EF4-FFF2-40B4-BE49-F238E27FC236}">
                    <a16:creationId xmlns:a16="http://schemas.microsoft.com/office/drawing/2014/main" id="{FD29A290-9C1D-EECC-1629-87DD55F673C2}"/>
                  </a:ext>
                </a:extLst>
              </p:cNvPr>
              <p:cNvCxnSpPr>
                <a:cxnSpLocks/>
              </p:cNvCxnSpPr>
              <p:nvPr/>
            </p:nvCxnSpPr>
            <p:spPr>
              <a:xfrm>
                <a:off x="10615144" y="3748188"/>
                <a:ext cx="408994" cy="0"/>
              </a:xfrm>
              <a:prstGeom prst="straightConnector1">
                <a:avLst/>
              </a:prstGeom>
              <a:noFill/>
              <a:ln w="28575" cap="flat" cmpd="sng" algn="ctr">
                <a:solidFill>
                  <a:srgbClr val="002060"/>
                </a:solidFill>
                <a:prstDash val="solid"/>
                <a:miter lim="800000"/>
                <a:headEnd type="none" w="med" len="med"/>
                <a:tailEnd type="none" w="med" len="med"/>
              </a:ln>
              <a:effectLst/>
            </p:spPr>
          </p:cxnSp>
          <p:pic>
            <p:nvPicPr>
              <p:cNvPr id="43" name="Picture 8" descr="Save, hard drive">
                <a:extLst>
                  <a:ext uri="{FF2B5EF4-FFF2-40B4-BE49-F238E27FC236}">
                    <a16:creationId xmlns:a16="http://schemas.microsoft.com/office/drawing/2014/main" id="{867DFECD-A78D-AEC2-FAE8-4DD399865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8419" y="3333870"/>
                <a:ext cx="507325" cy="50732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13181822-601E-3123-3F34-B91E69CD18DB}"/>
                  </a:ext>
                </a:extLst>
              </p:cNvPr>
              <p:cNvCxnSpPr>
                <a:cxnSpLocks/>
              </p:cNvCxnSpPr>
              <p:nvPr/>
            </p:nvCxnSpPr>
            <p:spPr>
              <a:xfrm flipV="1">
                <a:off x="10118000" y="2947641"/>
                <a:ext cx="0" cy="354722"/>
              </a:xfrm>
              <a:prstGeom prst="straightConnector1">
                <a:avLst/>
              </a:prstGeom>
              <a:noFill/>
              <a:ln w="28575" cap="flat" cmpd="sng" algn="ctr">
                <a:solidFill>
                  <a:srgbClr val="002060"/>
                </a:solidFill>
                <a:prstDash val="solid"/>
                <a:miter lim="800000"/>
                <a:headEnd type="triangle" w="med" len="med"/>
                <a:tailEnd type="none" w="med" len="med"/>
              </a:ln>
              <a:effectLst/>
            </p:spPr>
          </p:cxnSp>
          <p:cxnSp>
            <p:nvCxnSpPr>
              <p:cNvPr id="45" name="Straight Arrow Connector 44">
                <a:extLst>
                  <a:ext uri="{FF2B5EF4-FFF2-40B4-BE49-F238E27FC236}">
                    <a16:creationId xmlns:a16="http://schemas.microsoft.com/office/drawing/2014/main" id="{420D81C6-F9FE-AAD8-FF9F-A8347F79F3EB}"/>
                  </a:ext>
                </a:extLst>
              </p:cNvPr>
              <p:cNvCxnSpPr>
                <a:cxnSpLocks/>
              </p:cNvCxnSpPr>
              <p:nvPr/>
            </p:nvCxnSpPr>
            <p:spPr>
              <a:xfrm>
                <a:off x="9145158" y="1185447"/>
                <a:ext cx="518913" cy="0"/>
              </a:xfrm>
              <a:prstGeom prst="straightConnector1">
                <a:avLst/>
              </a:prstGeom>
              <a:noFill/>
              <a:ln w="28575" cap="flat" cmpd="sng" algn="ctr">
                <a:solidFill>
                  <a:srgbClr val="002060"/>
                </a:solidFill>
                <a:prstDash val="solid"/>
                <a:miter lim="800000"/>
                <a:tailEnd type="triangle"/>
              </a:ln>
              <a:effectLst/>
            </p:spPr>
          </p:cxnSp>
          <p:sp>
            <p:nvSpPr>
              <p:cNvPr id="46" name="Rectangle: Rounded Corners 106">
                <a:extLst>
                  <a:ext uri="{FF2B5EF4-FFF2-40B4-BE49-F238E27FC236}">
                    <a16:creationId xmlns:a16="http://schemas.microsoft.com/office/drawing/2014/main" id="{FF67E54E-47F4-9CC9-7447-0B4859E9B3FE}"/>
                  </a:ext>
                </a:extLst>
              </p:cNvPr>
              <p:cNvSpPr/>
              <p:nvPr/>
            </p:nvSpPr>
            <p:spPr>
              <a:xfrm>
                <a:off x="7861406" y="2026170"/>
                <a:ext cx="2974586" cy="210454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Rounded Corners 107">
                <a:extLst>
                  <a:ext uri="{FF2B5EF4-FFF2-40B4-BE49-F238E27FC236}">
                    <a16:creationId xmlns:a16="http://schemas.microsoft.com/office/drawing/2014/main" id="{07FE2FA8-EA7D-58EB-2EFD-38156DB8367A}"/>
                  </a:ext>
                </a:extLst>
              </p:cNvPr>
              <p:cNvSpPr/>
              <p:nvPr/>
            </p:nvSpPr>
            <p:spPr>
              <a:xfrm>
                <a:off x="7861407" y="600652"/>
                <a:ext cx="2974586" cy="10825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TextBox 47">
                <a:extLst>
                  <a:ext uri="{FF2B5EF4-FFF2-40B4-BE49-F238E27FC236}">
                    <a16:creationId xmlns:a16="http://schemas.microsoft.com/office/drawing/2014/main" id="{8FDB491B-9DC9-A599-4846-9265EC3231FB}"/>
                  </a:ext>
                </a:extLst>
              </p:cNvPr>
              <p:cNvSpPr txBox="1"/>
              <p:nvPr/>
            </p:nvSpPr>
            <p:spPr>
              <a:xfrm>
                <a:off x="8511188" y="549018"/>
                <a:ext cx="173223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DATA PREPROCESSING</a:t>
                </a:r>
              </a:p>
            </p:txBody>
          </p:sp>
          <p:grpSp>
            <p:nvGrpSpPr>
              <p:cNvPr id="49" name="Group 48">
                <a:extLst>
                  <a:ext uri="{FF2B5EF4-FFF2-40B4-BE49-F238E27FC236}">
                    <a16:creationId xmlns:a16="http://schemas.microsoft.com/office/drawing/2014/main" id="{16287806-76B8-9134-3678-3A550607BFCA}"/>
                  </a:ext>
                </a:extLst>
              </p:cNvPr>
              <p:cNvGrpSpPr/>
              <p:nvPr/>
            </p:nvGrpSpPr>
            <p:grpSpPr>
              <a:xfrm>
                <a:off x="7953984" y="4471785"/>
                <a:ext cx="315568" cy="369331"/>
                <a:chOff x="8026391" y="2007591"/>
                <a:chExt cx="373011" cy="457021"/>
              </a:xfrm>
            </p:grpSpPr>
            <p:sp>
              <p:nvSpPr>
                <p:cNvPr id="87" name="Oval 86">
                  <a:extLst>
                    <a:ext uri="{FF2B5EF4-FFF2-40B4-BE49-F238E27FC236}">
                      <a16:creationId xmlns:a16="http://schemas.microsoft.com/office/drawing/2014/main" id="{814930E9-F69D-6339-DB65-34B749C3CAFA}"/>
                    </a:ext>
                  </a:extLst>
                </p:cNvPr>
                <p:cNvSpPr/>
                <p:nvPr/>
              </p:nvSpPr>
              <p:spPr>
                <a:xfrm>
                  <a:off x="8026391" y="2077733"/>
                  <a:ext cx="368299"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C35A8350-DFCF-5B9E-6A48-5B97BA4BA8FF}"/>
                    </a:ext>
                  </a:extLst>
                </p:cNvPr>
                <p:cNvSpPr txBox="1"/>
                <p:nvPr/>
              </p:nvSpPr>
              <p:spPr>
                <a:xfrm>
                  <a:off x="8044695" y="2007591"/>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8</a:t>
                  </a:r>
                </a:p>
              </p:txBody>
            </p:sp>
          </p:grpSp>
          <p:cxnSp>
            <p:nvCxnSpPr>
              <p:cNvPr id="50" name="Straight Arrow Connector 49">
                <a:extLst>
                  <a:ext uri="{FF2B5EF4-FFF2-40B4-BE49-F238E27FC236}">
                    <a16:creationId xmlns:a16="http://schemas.microsoft.com/office/drawing/2014/main" id="{2736D928-09C2-82EA-0BE9-EA79082BA84B}"/>
                  </a:ext>
                </a:extLst>
              </p:cNvPr>
              <p:cNvCxnSpPr>
                <a:cxnSpLocks/>
              </p:cNvCxnSpPr>
              <p:nvPr/>
            </p:nvCxnSpPr>
            <p:spPr>
              <a:xfrm flipV="1">
                <a:off x="9389455" y="1683207"/>
                <a:ext cx="0" cy="342963"/>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51" name="TextBox 50">
                <a:extLst>
                  <a:ext uri="{FF2B5EF4-FFF2-40B4-BE49-F238E27FC236}">
                    <a16:creationId xmlns:a16="http://schemas.microsoft.com/office/drawing/2014/main" id="{7EAACD41-5661-D7B3-6791-17D98300954A}"/>
                  </a:ext>
                </a:extLst>
              </p:cNvPr>
              <p:cNvSpPr txBox="1"/>
              <p:nvPr/>
            </p:nvSpPr>
            <p:spPr>
              <a:xfrm>
                <a:off x="8183866" y="1983378"/>
                <a:ext cx="21522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BUILD ML.Recommend MODEL</a:t>
                </a:r>
              </a:p>
            </p:txBody>
          </p:sp>
          <p:sp>
            <p:nvSpPr>
              <p:cNvPr id="52" name="TextBox 51">
                <a:extLst>
                  <a:ext uri="{FF2B5EF4-FFF2-40B4-BE49-F238E27FC236}">
                    <a16:creationId xmlns:a16="http://schemas.microsoft.com/office/drawing/2014/main" id="{D40CEEF4-C564-B2E5-3324-B66D54731E83}"/>
                  </a:ext>
                </a:extLst>
              </p:cNvPr>
              <p:cNvSpPr txBox="1"/>
              <p:nvPr/>
            </p:nvSpPr>
            <p:spPr>
              <a:xfrm>
                <a:off x="7905692" y="2635760"/>
                <a:ext cx="110959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Pick Algorithms</a:t>
                </a:r>
              </a:p>
            </p:txBody>
          </p:sp>
          <p:sp>
            <p:nvSpPr>
              <p:cNvPr id="53" name="Rectangle: Rounded Corners 113">
                <a:extLst>
                  <a:ext uri="{FF2B5EF4-FFF2-40B4-BE49-F238E27FC236}">
                    <a16:creationId xmlns:a16="http://schemas.microsoft.com/office/drawing/2014/main" id="{C185E8EF-2D50-2C89-9316-E313D37550BD}"/>
                  </a:ext>
                </a:extLst>
              </p:cNvPr>
              <p:cNvSpPr/>
              <p:nvPr/>
            </p:nvSpPr>
            <p:spPr>
              <a:xfrm>
                <a:off x="7915561" y="2261167"/>
                <a:ext cx="1079855" cy="68647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54" name="Group 53">
                <a:extLst>
                  <a:ext uri="{FF2B5EF4-FFF2-40B4-BE49-F238E27FC236}">
                    <a16:creationId xmlns:a16="http://schemas.microsoft.com/office/drawing/2014/main" id="{1F906BD1-6316-D0F3-13F5-723FE37E9650}"/>
                  </a:ext>
                </a:extLst>
              </p:cNvPr>
              <p:cNvGrpSpPr/>
              <p:nvPr/>
            </p:nvGrpSpPr>
            <p:grpSpPr>
              <a:xfrm>
                <a:off x="7908840" y="2219178"/>
                <a:ext cx="315560" cy="369332"/>
                <a:chOff x="8026400" y="2029556"/>
                <a:chExt cx="373002" cy="457021"/>
              </a:xfrm>
            </p:grpSpPr>
            <p:sp>
              <p:nvSpPr>
                <p:cNvPr id="85" name="Oval 84">
                  <a:extLst>
                    <a:ext uri="{FF2B5EF4-FFF2-40B4-BE49-F238E27FC236}">
                      <a16:creationId xmlns:a16="http://schemas.microsoft.com/office/drawing/2014/main" id="{D5AA280B-A667-7E17-AF7D-B1E58A9549AB}"/>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B377A2D3-4729-CE5B-5717-6E2AD4FDFCFC}"/>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grpSp>
          <p:sp>
            <p:nvSpPr>
              <p:cNvPr id="55" name="Rectangle: Rounded Corners 115">
                <a:extLst>
                  <a:ext uri="{FF2B5EF4-FFF2-40B4-BE49-F238E27FC236}">
                    <a16:creationId xmlns:a16="http://schemas.microsoft.com/office/drawing/2014/main" id="{800A4ADC-1DEB-A90E-6140-F073BFA9FD2B}"/>
                  </a:ext>
                </a:extLst>
              </p:cNvPr>
              <p:cNvSpPr/>
              <p:nvPr/>
            </p:nvSpPr>
            <p:spPr>
              <a:xfrm>
                <a:off x="9642840" y="4718625"/>
                <a:ext cx="943728" cy="538782"/>
              </a:xfrm>
              <a:prstGeom prst="roundRect">
                <a:avLst/>
              </a:prstGeom>
              <a:no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rPr>
                  <a:t>Load Model</a:t>
                </a:r>
                <a:endParaRPr kumimoji="0" lang="en-US" sz="1800" b="1"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56" name="Rectangle: Rounded Corners 116">
                <a:extLst>
                  <a:ext uri="{FF2B5EF4-FFF2-40B4-BE49-F238E27FC236}">
                    <a16:creationId xmlns:a16="http://schemas.microsoft.com/office/drawing/2014/main" id="{611EE543-B5BF-B34E-E7BC-34E945544E7C}"/>
                  </a:ext>
                </a:extLst>
              </p:cNvPr>
              <p:cNvSpPr/>
              <p:nvPr/>
            </p:nvSpPr>
            <p:spPr>
              <a:xfrm>
                <a:off x="7954987" y="4531934"/>
                <a:ext cx="1048553" cy="5756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Rounded Corners 117">
                <a:extLst>
                  <a:ext uri="{FF2B5EF4-FFF2-40B4-BE49-F238E27FC236}">
                    <a16:creationId xmlns:a16="http://schemas.microsoft.com/office/drawing/2014/main" id="{7BE97E95-B05F-3804-9147-08CCD6D8EA9A}"/>
                  </a:ext>
                </a:extLst>
              </p:cNvPr>
              <p:cNvSpPr/>
              <p:nvPr/>
            </p:nvSpPr>
            <p:spPr>
              <a:xfrm>
                <a:off x="7861406" y="4449063"/>
                <a:ext cx="3026489" cy="923740"/>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a:extLst>
                  <a:ext uri="{FF2B5EF4-FFF2-40B4-BE49-F238E27FC236}">
                    <a16:creationId xmlns:a16="http://schemas.microsoft.com/office/drawing/2014/main" id="{C85C4E38-C84A-326A-907E-1B791CDB6B5C}"/>
                  </a:ext>
                </a:extLst>
              </p:cNvPr>
              <p:cNvSpPr txBox="1"/>
              <p:nvPr/>
            </p:nvSpPr>
            <p:spPr>
              <a:xfrm>
                <a:off x="8386203" y="5126953"/>
                <a:ext cx="212495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USE ML.Recommend MODEL</a:t>
                </a:r>
              </a:p>
            </p:txBody>
          </p:sp>
          <p:cxnSp>
            <p:nvCxnSpPr>
              <p:cNvPr id="59" name="Straight Arrow Connector 58">
                <a:extLst>
                  <a:ext uri="{FF2B5EF4-FFF2-40B4-BE49-F238E27FC236}">
                    <a16:creationId xmlns:a16="http://schemas.microsoft.com/office/drawing/2014/main" id="{3DB78C85-54C9-6F3E-1847-058367849FE9}"/>
                  </a:ext>
                </a:extLst>
              </p:cNvPr>
              <p:cNvCxnSpPr>
                <a:cxnSpLocks/>
              </p:cNvCxnSpPr>
              <p:nvPr/>
            </p:nvCxnSpPr>
            <p:spPr>
              <a:xfrm flipV="1">
                <a:off x="9281247" y="4140907"/>
                <a:ext cx="0" cy="308156"/>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60" name="Rectangle: Rounded Corners 120">
                <a:extLst>
                  <a:ext uri="{FF2B5EF4-FFF2-40B4-BE49-F238E27FC236}">
                    <a16:creationId xmlns:a16="http://schemas.microsoft.com/office/drawing/2014/main" id="{4471EACD-3DC7-142D-F407-C0D55A8462B8}"/>
                  </a:ext>
                </a:extLst>
              </p:cNvPr>
              <p:cNvSpPr/>
              <p:nvPr/>
            </p:nvSpPr>
            <p:spPr>
              <a:xfrm>
                <a:off x="9424766" y="4539303"/>
                <a:ext cx="1339021" cy="5756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Rounded Corners 121">
                <a:extLst>
                  <a:ext uri="{FF2B5EF4-FFF2-40B4-BE49-F238E27FC236}">
                    <a16:creationId xmlns:a16="http://schemas.microsoft.com/office/drawing/2014/main" id="{739CE209-B28F-186D-3E2F-826A781504CF}"/>
                  </a:ext>
                </a:extLst>
              </p:cNvPr>
              <p:cNvSpPr/>
              <p:nvPr/>
            </p:nvSpPr>
            <p:spPr>
              <a:xfrm>
                <a:off x="7975605" y="4804519"/>
                <a:ext cx="984641" cy="378870"/>
              </a:xfrm>
              <a:prstGeom prst="roundRect">
                <a:avLst/>
              </a:prstGeom>
              <a:no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rPr>
                  <a:t>Recommend</a:t>
                </a:r>
                <a:endParaRPr kumimoji="0" lang="en-US" sz="1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nvGrpSpPr>
              <p:cNvPr id="62" name="Group 61">
                <a:extLst>
                  <a:ext uri="{FF2B5EF4-FFF2-40B4-BE49-F238E27FC236}">
                    <a16:creationId xmlns:a16="http://schemas.microsoft.com/office/drawing/2014/main" id="{E267AB1C-D9DB-823F-B343-B2C799F604E1}"/>
                  </a:ext>
                </a:extLst>
              </p:cNvPr>
              <p:cNvGrpSpPr/>
              <p:nvPr/>
            </p:nvGrpSpPr>
            <p:grpSpPr>
              <a:xfrm>
                <a:off x="9424821" y="4499927"/>
                <a:ext cx="315560" cy="369332"/>
                <a:chOff x="8026400" y="2029556"/>
                <a:chExt cx="373002" cy="457021"/>
              </a:xfrm>
            </p:grpSpPr>
            <p:sp>
              <p:nvSpPr>
                <p:cNvPr id="83" name="Oval 82">
                  <a:extLst>
                    <a:ext uri="{FF2B5EF4-FFF2-40B4-BE49-F238E27FC236}">
                      <a16:creationId xmlns:a16="http://schemas.microsoft.com/office/drawing/2014/main" id="{7B5E5C11-95B6-06DF-EE24-0F06298616EF}"/>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12AB975B-B4AC-84DC-8608-6150DB42FEAA}"/>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7</a:t>
                  </a:r>
                </a:p>
              </p:txBody>
            </p:sp>
          </p:grpSp>
          <p:pic>
            <p:nvPicPr>
              <p:cNvPr id="63" name="Picture 4" descr="Load, upload">
                <a:extLst>
                  <a:ext uri="{FF2B5EF4-FFF2-40B4-BE49-F238E27FC236}">
                    <a16:creationId xmlns:a16="http://schemas.microsoft.com/office/drawing/2014/main" id="{FA8737B5-E032-E946-2429-008263CF6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1707" y="4576092"/>
                <a:ext cx="294868" cy="2948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Up, trend, blue, pink, direction icon - Free download">
                <a:extLst>
                  <a:ext uri="{FF2B5EF4-FFF2-40B4-BE49-F238E27FC236}">
                    <a16:creationId xmlns:a16="http://schemas.microsoft.com/office/drawing/2014/main" id="{443C64DA-B682-18D5-EBB2-2B32E5D5A8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6917" y="3298511"/>
                <a:ext cx="413193" cy="41319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Configuration, gear, options, settings, setup">
                <a:extLst>
                  <a:ext uri="{FF2B5EF4-FFF2-40B4-BE49-F238E27FC236}">
                    <a16:creationId xmlns:a16="http://schemas.microsoft.com/office/drawing/2014/main" id="{437B74D8-D7D3-2E8A-F3ED-B561182859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48719">
                <a:off x="8282475" y="2269057"/>
                <a:ext cx="467810" cy="46781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Accept, database">
                <a:extLst>
                  <a:ext uri="{FF2B5EF4-FFF2-40B4-BE49-F238E27FC236}">
                    <a16:creationId xmlns:a16="http://schemas.microsoft.com/office/drawing/2014/main" id="{A52584A5-9C1C-52DA-693F-7A31C1F963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8864" y="769345"/>
                <a:ext cx="458956" cy="45895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Rounded Corners 150">
                <a:extLst>
                  <a:ext uri="{FF2B5EF4-FFF2-40B4-BE49-F238E27FC236}">
                    <a16:creationId xmlns:a16="http://schemas.microsoft.com/office/drawing/2014/main" id="{0FC833A7-4B4A-F80E-18A0-EE63BB9AD9BD}"/>
                  </a:ext>
                </a:extLst>
              </p:cNvPr>
              <p:cNvSpPr/>
              <p:nvPr/>
            </p:nvSpPr>
            <p:spPr>
              <a:xfrm>
                <a:off x="8872228" y="2878262"/>
                <a:ext cx="775691" cy="587773"/>
              </a:xfrm>
              <a:prstGeom prst="roundRect">
                <a:avLst/>
              </a:prstGeom>
              <a:noFill/>
              <a:ln w="12700" cap="flat" cmpd="sng" algn="ctr">
                <a:solidFill>
                  <a:srgbClr val="4472C4">
                    <a:shade val="50000"/>
                  </a:srgbClr>
                </a:solidFill>
                <a:prstDash val="dashDot"/>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8" name="Picture 2" descr="ML.NET - Wikipedia">
                <a:extLst>
                  <a:ext uri="{FF2B5EF4-FFF2-40B4-BE49-F238E27FC236}">
                    <a16:creationId xmlns:a16="http://schemas.microsoft.com/office/drawing/2014/main" id="{448522CA-039D-A691-8699-77F3AAD0AB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5407" y="2987482"/>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Database, web">
                <a:extLst>
                  <a:ext uri="{FF2B5EF4-FFF2-40B4-BE49-F238E27FC236}">
                    <a16:creationId xmlns:a16="http://schemas.microsoft.com/office/drawing/2014/main" id="{6AC40C7D-84B9-9F93-1858-4077DDEF71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77733" y="1011158"/>
                <a:ext cx="488111" cy="48811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Add, to, cart, online, shopping">
                <a:extLst>
                  <a:ext uri="{FF2B5EF4-FFF2-40B4-BE49-F238E27FC236}">
                    <a16:creationId xmlns:a16="http://schemas.microsoft.com/office/drawing/2014/main" id="{F33ACEA4-403B-A537-8FDA-47B294A518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9435" y="1109044"/>
                <a:ext cx="326436" cy="326436"/>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FA96CD6-8135-EEC6-E006-ED5C460E7A2C}"/>
                  </a:ext>
                </a:extLst>
              </p:cNvPr>
              <p:cNvGrpSpPr/>
              <p:nvPr/>
            </p:nvGrpSpPr>
            <p:grpSpPr>
              <a:xfrm>
                <a:off x="6539470" y="4617597"/>
                <a:ext cx="1059401" cy="706712"/>
                <a:chOff x="4959601" y="3345507"/>
                <a:chExt cx="1059401" cy="706712"/>
              </a:xfrm>
            </p:grpSpPr>
            <p:pic>
              <p:nvPicPr>
                <p:cNvPr id="80" name="Picture 12" descr="Shopping, bag, customer, commerce, purchase">
                  <a:extLst>
                    <a:ext uri="{FF2B5EF4-FFF2-40B4-BE49-F238E27FC236}">
                      <a16:creationId xmlns:a16="http://schemas.microsoft.com/office/drawing/2014/main" id="{784EF834-FC29-0F44-8170-AE35BBB38A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5189146" y="3365800"/>
                  <a:ext cx="457775" cy="457775"/>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ECB31970-C56F-83B4-CB87-7E6B1C5FFE87}"/>
                    </a:ext>
                  </a:extLst>
                </p:cNvPr>
                <p:cNvSpPr txBox="1"/>
                <p:nvPr/>
              </p:nvSpPr>
              <p:spPr>
                <a:xfrm>
                  <a:off x="4959601" y="3775220"/>
                  <a:ext cx="105940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Customers</a:t>
                  </a:r>
                </a:p>
              </p:txBody>
            </p:sp>
            <p:pic>
              <p:nvPicPr>
                <p:cNvPr id="82" name="Picture 26" descr="Farm, farmer, gathering, male, man, people">
                  <a:extLst>
                    <a:ext uri="{FF2B5EF4-FFF2-40B4-BE49-F238E27FC236}">
                      <a16:creationId xmlns:a16="http://schemas.microsoft.com/office/drawing/2014/main" id="{6F2526BE-7744-D373-AE7E-33AECEDE09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5948" y="3345507"/>
                  <a:ext cx="501166" cy="501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2" name="Straight Arrow Connector 71">
                <a:extLst>
                  <a:ext uri="{FF2B5EF4-FFF2-40B4-BE49-F238E27FC236}">
                    <a16:creationId xmlns:a16="http://schemas.microsoft.com/office/drawing/2014/main" id="{DF978561-98DB-EB5D-113B-112B60EBFF6F}"/>
                  </a:ext>
                </a:extLst>
              </p:cNvPr>
              <p:cNvCxnSpPr>
                <a:cxnSpLocks/>
              </p:cNvCxnSpPr>
              <p:nvPr/>
            </p:nvCxnSpPr>
            <p:spPr>
              <a:xfrm flipH="1">
                <a:off x="7361467" y="4942250"/>
                <a:ext cx="499939" cy="0"/>
              </a:xfrm>
              <a:prstGeom prst="straightConnector1">
                <a:avLst/>
              </a:prstGeom>
              <a:noFill/>
              <a:ln w="28575" cap="flat" cmpd="sng" algn="ctr">
                <a:solidFill>
                  <a:srgbClr val="002060"/>
                </a:solidFill>
                <a:prstDash val="solid"/>
                <a:miter lim="800000"/>
                <a:tailEnd type="triangle"/>
              </a:ln>
              <a:effectLst/>
            </p:spPr>
          </p:cxnSp>
          <p:cxnSp>
            <p:nvCxnSpPr>
              <p:cNvPr id="73" name="Straight Arrow Connector 72">
                <a:extLst>
                  <a:ext uri="{FF2B5EF4-FFF2-40B4-BE49-F238E27FC236}">
                    <a16:creationId xmlns:a16="http://schemas.microsoft.com/office/drawing/2014/main" id="{60FF9ED6-F841-BBF8-945F-368377ACBD63}"/>
                  </a:ext>
                </a:extLst>
              </p:cNvPr>
              <p:cNvCxnSpPr>
                <a:cxnSpLocks/>
              </p:cNvCxnSpPr>
              <p:nvPr/>
            </p:nvCxnSpPr>
            <p:spPr>
              <a:xfrm>
                <a:off x="6939580" y="1625674"/>
                <a:ext cx="0" cy="964742"/>
              </a:xfrm>
              <a:prstGeom prst="straightConnector1">
                <a:avLst/>
              </a:prstGeom>
              <a:noFill/>
              <a:ln w="28575" cap="flat" cmpd="sng" algn="ctr">
                <a:solidFill>
                  <a:srgbClr val="002060"/>
                </a:solidFill>
                <a:prstDash val="solid"/>
                <a:miter lim="800000"/>
                <a:headEnd type="triangle" w="med" len="med"/>
                <a:tailEnd type="none" w="med" len="med"/>
              </a:ln>
              <a:effectLst/>
            </p:spPr>
          </p:cxnSp>
          <p:grpSp>
            <p:nvGrpSpPr>
              <p:cNvPr id="74" name="Group 73">
                <a:extLst>
                  <a:ext uri="{FF2B5EF4-FFF2-40B4-BE49-F238E27FC236}">
                    <a16:creationId xmlns:a16="http://schemas.microsoft.com/office/drawing/2014/main" id="{EE06B3C3-5538-69DD-A58D-E5A39BFC647D}"/>
                  </a:ext>
                </a:extLst>
              </p:cNvPr>
              <p:cNvGrpSpPr/>
              <p:nvPr/>
            </p:nvGrpSpPr>
            <p:grpSpPr>
              <a:xfrm>
                <a:off x="6276857" y="2595346"/>
                <a:ext cx="1497985" cy="1028499"/>
                <a:chOff x="2124977" y="1374706"/>
                <a:chExt cx="1497985" cy="1028499"/>
              </a:xfrm>
            </p:grpSpPr>
            <p:pic>
              <p:nvPicPr>
                <p:cNvPr id="77" name="Picture 4" descr="Buy, cart, ecommerce, globe, market, online, store">
                  <a:extLst>
                    <a:ext uri="{FF2B5EF4-FFF2-40B4-BE49-F238E27FC236}">
                      <a16:creationId xmlns:a16="http://schemas.microsoft.com/office/drawing/2014/main" id="{27C5D2A4-C1DA-25BF-5C68-A3E9DF1D0E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0071" y="1742456"/>
                  <a:ext cx="507799" cy="507799"/>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EB9C649A-522A-0EFC-2151-910409225395}"/>
                    </a:ext>
                  </a:extLst>
                </p:cNvPr>
                <p:cNvSpPr txBox="1"/>
                <p:nvPr/>
              </p:nvSpPr>
              <p:spPr>
                <a:xfrm>
                  <a:off x="2213421" y="1374706"/>
                  <a:ext cx="128180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Review &amp; Rating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Products</a:t>
                  </a:r>
                </a:p>
              </p:txBody>
            </p:sp>
            <p:sp>
              <p:nvSpPr>
                <p:cNvPr id="79" name="TextBox 78">
                  <a:extLst>
                    <a:ext uri="{FF2B5EF4-FFF2-40B4-BE49-F238E27FC236}">
                      <a16:creationId xmlns:a16="http://schemas.microsoft.com/office/drawing/2014/main" id="{E4514117-98F0-A960-7763-2037D9D23E7F}"/>
                    </a:ext>
                  </a:extLst>
                </p:cNvPr>
                <p:cNvSpPr txBox="1"/>
                <p:nvPr/>
              </p:nvSpPr>
              <p:spPr>
                <a:xfrm>
                  <a:off x="2124977" y="2126206"/>
                  <a:ext cx="149798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Website</a:t>
                  </a:r>
                </a:p>
              </p:txBody>
            </p:sp>
          </p:grpSp>
          <p:sp>
            <p:nvSpPr>
              <p:cNvPr id="75" name="Rectangle: Rounded Corners 183">
                <a:extLst>
                  <a:ext uri="{FF2B5EF4-FFF2-40B4-BE49-F238E27FC236}">
                    <a16:creationId xmlns:a16="http://schemas.microsoft.com/office/drawing/2014/main" id="{F6B2A096-861C-4209-7A11-1AA7F9BDDE8D}"/>
                  </a:ext>
                </a:extLst>
              </p:cNvPr>
              <p:cNvSpPr/>
              <p:nvPr/>
            </p:nvSpPr>
            <p:spPr>
              <a:xfrm>
                <a:off x="6365426" y="2641826"/>
                <a:ext cx="1320853" cy="974987"/>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76" name="Straight Arrow Connector 75">
                <a:extLst>
                  <a:ext uri="{FF2B5EF4-FFF2-40B4-BE49-F238E27FC236}">
                    <a16:creationId xmlns:a16="http://schemas.microsoft.com/office/drawing/2014/main" id="{3ED5B6B9-4D0E-F13B-F705-BB1898CCA565}"/>
                  </a:ext>
                </a:extLst>
              </p:cNvPr>
              <p:cNvCxnSpPr>
                <a:cxnSpLocks/>
              </p:cNvCxnSpPr>
              <p:nvPr/>
            </p:nvCxnSpPr>
            <p:spPr>
              <a:xfrm>
                <a:off x="7006204" y="3631178"/>
                <a:ext cx="0" cy="964742"/>
              </a:xfrm>
              <a:prstGeom prst="straightConnector1">
                <a:avLst/>
              </a:prstGeom>
              <a:noFill/>
              <a:ln w="28575" cap="flat" cmpd="sng" algn="ctr">
                <a:solidFill>
                  <a:srgbClr val="002060"/>
                </a:solidFill>
                <a:prstDash val="solid"/>
                <a:miter lim="800000"/>
                <a:headEnd type="triangle" w="med" len="med"/>
                <a:tailEnd type="none" w="med" len="med"/>
              </a:ln>
              <a:effectLst/>
            </p:spPr>
          </p:cxnSp>
        </p:grpSp>
      </p:grpSp>
      <p:grpSp>
        <p:nvGrpSpPr>
          <p:cNvPr id="101" name="Group 100">
            <a:extLst>
              <a:ext uri="{FF2B5EF4-FFF2-40B4-BE49-F238E27FC236}">
                <a16:creationId xmlns:a16="http://schemas.microsoft.com/office/drawing/2014/main" id="{7282B722-CB94-42DD-5135-9979B4124777}"/>
              </a:ext>
            </a:extLst>
          </p:cNvPr>
          <p:cNvGrpSpPr/>
          <p:nvPr/>
        </p:nvGrpSpPr>
        <p:grpSpPr>
          <a:xfrm>
            <a:off x="6862538" y="1679226"/>
            <a:ext cx="4557731" cy="3707651"/>
            <a:chOff x="6754914" y="1004968"/>
            <a:chExt cx="4557731" cy="3707651"/>
          </a:xfrm>
        </p:grpSpPr>
        <p:grpSp>
          <p:nvGrpSpPr>
            <p:cNvPr id="102" name="Group 101">
              <a:extLst>
                <a:ext uri="{FF2B5EF4-FFF2-40B4-BE49-F238E27FC236}">
                  <a16:creationId xmlns:a16="http://schemas.microsoft.com/office/drawing/2014/main" id="{E9896BD7-9C72-457D-B90D-4EDC6967E162}"/>
                </a:ext>
              </a:extLst>
            </p:cNvPr>
            <p:cNvGrpSpPr/>
            <p:nvPr/>
          </p:nvGrpSpPr>
          <p:grpSpPr>
            <a:xfrm>
              <a:off x="8460605" y="1004968"/>
              <a:ext cx="1059401" cy="706712"/>
              <a:chOff x="7964773" y="980351"/>
              <a:chExt cx="1059401" cy="706712"/>
            </a:xfrm>
          </p:grpSpPr>
          <p:pic>
            <p:nvPicPr>
              <p:cNvPr id="146" name="Picture 12" descr="Shopping, bag, customer, commerce, purchase">
                <a:extLst>
                  <a:ext uri="{FF2B5EF4-FFF2-40B4-BE49-F238E27FC236}">
                    <a16:creationId xmlns:a16="http://schemas.microsoft.com/office/drawing/2014/main" id="{E8673A36-E52D-F1F7-D60B-70E0338ED1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194318" y="1000644"/>
                <a:ext cx="457775" cy="457775"/>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a:extLst>
                  <a:ext uri="{FF2B5EF4-FFF2-40B4-BE49-F238E27FC236}">
                    <a16:creationId xmlns:a16="http://schemas.microsoft.com/office/drawing/2014/main" id="{689F73D2-EC69-815A-3F02-111A06D158DF}"/>
                  </a:ext>
                </a:extLst>
              </p:cNvPr>
              <p:cNvSpPr txBox="1"/>
              <p:nvPr/>
            </p:nvSpPr>
            <p:spPr>
              <a:xfrm>
                <a:off x="7964773" y="1410064"/>
                <a:ext cx="1059401"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Customers</a:t>
                </a:r>
              </a:p>
            </p:txBody>
          </p:sp>
          <p:pic>
            <p:nvPicPr>
              <p:cNvPr id="148" name="Picture 26" descr="Farm, farmer, gathering, male, man, people">
                <a:extLst>
                  <a:ext uri="{FF2B5EF4-FFF2-40B4-BE49-F238E27FC236}">
                    <a16:creationId xmlns:a16="http://schemas.microsoft.com/office/drawing/2014/main" id="{8A12ABC8-464A-DD0A-2C68-5E54C40AD0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1120" y="980351"/>
                <a:ext cx="501166" cy="501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 name="Straight Arrow Connector 102">
              <a:extLst>
                <a:ext uri="{FF2B5EF4-FFF2-40B4-BE49-F238E27FC236}">
                  <a16:creationId xmlns:a16="http://schemas.microsoft.com/office/drawing/2014/main" id="{3C46F279-D70C-A796-95CE-36D332CE80BF}"/>
                </a:ext>
              </a:extLst>
            </p:cNvPr>
            <p:cNvCxnSpPr>
              <a:cxnSpLocks/>
            </p:cNvCxnSpPr>
            <p:nvPr/>
          </p:nvCxnSpPr>
          <p:spPr>
            <a:xfrm>
              <a:off x="8143578" y="1413481"/>
              <a:ext cx="480829"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4" descr="Buy, cart, ecommerce, globe, market, online, store">
              <a:extLst>
                <a:ext uri="{FF2B5EF4-FFF2-40B4-BE49-F238E27FC236}">
                  <a16:creationId xmlns:a16="http://schemas.microsoft.com/office/drawing/2014/main" id="{07310A3C-CBAA-DF49-10E9-8EDDE5F3D6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8659" y="1175587"/>
              <a:ext cx="507799" cy="50779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692A61F-5FFE-E44C-4D80-41CAFE054AA1}"/>
                </a:ext>
              </a:extLst>
            </p:cNvPr>
            <p:cNvSpPr txBox="1"/>
            <p:nvPr/>
          </p:nvSpPr>
          <p:spPr>
            <a:xfrm>
              <a:off x="6790188" y="1157396"/>
              <a:ext cx="1059399"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E-Commerce website</a:t>
              </a:r>
            </a:p>
          </p:txBody>
        </p:sp>
        <p:sp>
          <p:nvSpPr>
            <p:cNvPr id="106" name="Rectangle: Rounded Corners 16">
              <a:extLst>
                <a:ext uri="{FF2B5EF4-FFF2-40B4-BE49-F238E27FC236}">
                  <a16:creationId xmlns:a16="http://schemas.microsoft.com/office/drawing/2014/main" id="{BB300641-B267-295E-0B22-0B84EC3BEA8C}"/>
                </a:ext>
              </a:extLst>
            </p:cNvPr>
            <p:cNvSpPr/>
            <p:nvPr/>
          </p:nvSpPr>
          <p:spPr>
            <a:xfrm>
              <a:off x="6799066" y="1175587"/>
              <a:ext cx="1320853" cy="48307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07" name="Flowchart: Decision 106">
              <a:extLst>
                <a:ext uri="{FF2B5EF4-FFF2-40B4-BE49-F238E27FC236}">
                  <a16:creationId xmlns:a16="http://schemas.microsoft.com/office/drawing/2014/main" id="{A8AEE755-09E6-F388-20B7-F367C7D9067D}"/>
                </a:ext>
              </a:extLst>
            </p:cNvPr>
            <p:cNvSpPr/>
            <p:nvPr/>
          </p:nvSpPr>
          <p:spPr>
            <a:xfrm>
              <a:off x="6869617" y="2020939"/>
              <a:ext cx="1111943" cy="745002"/>
            </a:xfrm>
            <a:prstGeom prst="flowChartDecisi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a:extLst>
                <a:ext uri="{FF2B5EF4-FFF2-40B4-BE49-F238E27FC236}">
                  <a16:creationId xmlns:a16="http://schemas.microsoft.com/office/drawing/2014/main" id="{D2E3032D-469E-6333-D34A-921263F7AECC}"/>
                </a:ext>
              </a:extLst>
            </p:cNvPr>
            <p:cNvCxnSpPr>
              <a:cxnSpLocks/>
            </p:cNvCxnSpPr>
            <p:nvPr/>
          </p:nvCxnSpPr>
          <p:spPr>
            <a:xfrm flipV="1">
              <a:off x="7425589" y="1667720"/>
              <a:ext cx="0" cy="34829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4673A9A-6C23-8E3D-BA68-C58D6734CB59}"/>
                </a:ext>
              </a:extLst>
            </p:cNvPr>
            <p:cNvSpPr txBox="1"/>
            <p:nvPr/>
          </p:nvSpPr>
          <p:spPr>
            <a:xfrm>
              <a:off x="6929792" y="2141759"/>
              <a:ext cx="1059399"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Login the system</a:t>
              </a:r>
            </a:p>
          </p:txBody>
        </p:sp>
        <p:cxnSp>
          <p:nvCxnSpPr>
            <p:cNvPr id="112" name="Straight Arrow Connector 111">
              <a:extLst>
                <a:ext uri="{FF2B5EF4-FFF2-40B4-BE49-F238E27FC236}">
                  <a16:creationId xmlns:a16="http://schemas.microsoft.com/office/drawing/2014/main" id="{E235D01B-E38D-F45E-BD8F-8D04C171B29D}"/>
                </a:ext>
              </a:extLst>
            </p:cNvPr>
            <p:cNvCxnSpPr>
              <a:cxnSpLocks/>
            </p:cNvCxnSpPr>
            <p:nvPr/>
          </p:nvCxnSpPr>
          <p:spPr>
            <a:xfrm flipV="1">
              <a:off x="7425588" y="2765941"/>
              <a:ext cx="0" cy="34829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DEBBCA3-6977-B8C1-55B9-EAE4C55F7A48}"/>
                </a:ext>
              </a:extLst>
            </p:cNvPr>
            <p:cNvSpPr txBox="1"/>
            <p:nvPr/>
          </p:nvSpPr>
          <p:spPr>
            <a:xfrm>
              <a:off x="7032778" y="2708078"/>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yes</a:t>
              </a:r>
            </a:p>
          </p:txBody>
        </p:sp>
        <p:cxnSp>
          <p:nvCxnSpPr>
            <p:cNvPr id="114" name="Straight Arrow Connector 113">
              <a:extLst>
                <a:ext uri="{FF2B5EF4-FFF2-40B4-BE49-F238E27FC236}">
                  <a16:creationId xmlns:a16="http://schemas.microsoft.com/office/drawing/2014/main" id="{266BEA2C-C29E-AE18-B436-8E39E8DE0621}"/>
                </a:ext>
              </a:extLst>
            </p:cNvPr>
            <p:cNvCxnSpPr>
              <a:cxnSpLocks/>
            </p:cNvCxnSpPr>
            <p:nvPr/>
          </p:nvCxnSpPr>
          <p:spPr>
            <a:xfrm flipH="1" flipV="1">
              <a:off x="7982312" y="2385698"/>
              <a:ext cx="1863839" cy="313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7B7DCC6-B505-E2F8-0E3B-155540BAD277}"/>
                </a:ext>
              </a:extLst>
            </p:cNvPr>
            <p:cNvSpPr txBox="1"/>
            <p:nvPr/>
          </p:nvSpPr>
          <p:spPr>
            <a:xfrm>
              <a:off x="8624634" y="2099969"/>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no</a:t>
              </a:r>
            </a:p>
          </p:txBody>
        </p:sp>
        <p:sp>
          <p:nvSpPr>
            <p:cNvPr id="116" name="TextBox 115">
              <a:extLst>
                <a:ext uri="{FF2B5EF4-FFF2-40B4-BE49-F238E27FC236}">
                  <a16:creationId xmlns:a16="http://schemas.microsoft.com/office/drawing/2014/main" id="{A042C314-28D4-12B4-1749-F3720C9EB781}"/>
                </a:ext>
              </a:extLst>
            </p:cNvPr>
            <p:cNvSpPr txBox="1"/>
            <p:nvPr/>
          </p:nvSpPr>
          <p:spPr>
            <a:xfrm>
              <a:off x="6810736" y="3121574"/>
              <a:ext cx="1441333"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   ML.Recommend</a:t>
              </a:r>
            </a:p>
            <a:p>
              <a:pPr algn="ctr"/>
              <a:r>
                <a:rPr lang="en-US" sz="1200">
                  <a:solidFill>
                    <a:srgbClr val="002060"/>
                  </a:solidFill>
                  <a:latin typeface="Times New Roman" panose="02020603050405020304" pitchFamily="18" charset="0"/>
                  <a:cs typeface="Times New Roman" panose="02020603050405020304" pitchFamily="18" charset="0"/>
                </a:rPr>
                <a:t>   Model is used</a:t>
              </a:r>
            </a:p>
          </p:txBody>
        </p:sp>
        <p:sp>
          <p:nvSpPr>
            <p:cNvPr id="117" name="Rectangle: Rounded Corners 28">
              <a:extLst>
                <a:ext uri="{FF2B5EF4-FFF2-40B4-BE49-F238E27FC236}">
                  <a16:creationId xmlns:a16="http://schemas.microsoft.com/office/drawing/2014/main" id="{EF43BFE2-D131-D838-54B0-79DA98279043}"/>
                </a:ext>
              </a:extLst>
            </p:cNvPr>
            <p:cNvSpPr/>
            <p:nvPr/>
          </p:nvSpPr>
          <p:spPr>
            <a:xfrm>
              <a:off x="6797823" y="3130887"/>
              <a:ext cx="1320853" cy="483075"/>
            </a:xfrm>
            <a:prstGeom prst="roundRect">
              <a:avLst/>
            </a:prstGeom>
            <a:noFill/>
            <a:ln>
              <a:solidFill>
                <a:schemeClr val="accent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18" name="Picture 22" descr="Sale, item, discount, label">
              <a:extLst>
                <a:ext uri="{FF2B5EF4-FFF2-40B4-BE49-F238E27FC236}">
                  <a16:creationId xmlns:a16="http://schemas.microsoft.com/office/drawing/2014/main" id="{5EBA342C-1811-B34F-E8A1-00787CE6D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172" y="4036690"/>
              <a:ext cx="349170" cy="349170"/>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Rounded Corners 44">
              <a:extLst>
                <a:ext uri="{FF2B5EF4-FFF2-40B4-BE49-F238E27FC236}">
                  <a16:creationId xmlns:a16="http://schemas.microsoft.com/office/drawing/2014/main" id="{0934F921-3251-148D-5504-8A85E594F309}"/>
                </a:ext>
              </a:extLst>
            </p:cNvPr>
            <p:cNvSpPr/>
            <p:nvPr/>
          </p:nvSpPr>
          <p:spPr>
            <a:xfrm>
              <a:off x="10007312" y="4333749"/>
              <a:ext cx="1194996" cy="378870"/>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latin typeface="Cambria" panose="02040503050406030204" pitchFamily="18" charset="0"/>
                  <a:ea typeface="Cambria" panose="02040503050406030204" pitchFamily="18" charset="0"/>
                </a:rPr>
                <a:t>Recommended Products</a:t>
              </a:r>
              <a:endParaRPr lang="en-US" sz="1400">
                <a:solidFill>
                  <a:srgbClr val="002060"/>
                </a:solidFill>
                <a:latin typeface="Cambria" panose="02040503050406030204" pitchFamily="18" charset="0"/>
                <a:ea typeface="Cambria" panose="02040503050406030204" pitchFamily="18" charset="0"/>
              </a:endParaRPr>
            </a:p>
          </p:txBody>
        </p:sp>
        <p:sp>
          <p:nvSpPr>
            <p:cNvPr id="120" name="Rectangle: Rounded Corners 45">
              <a:extLst>
                <a:ext uri="{FF2B5EF4-FFF2-40B4-BE49-F238E27FC236}">
                  <a16:creationId xmlns:a16="http://schemas.microsoft.com/office/drawing/2014/main" id="{01744660-A01D-0DD0-6B7C-468A21D63AC2}"/>
                </a:ext>
              </a:extLst>
            </p:cNvPr>
            <p:cNvSpPr/>
            <p:nvPr/>
          </p:nvSpPr>
          <p:spPr>
            <a:xfrm>
              <a:off x="9868390" y="4018131"/>
              <a:ext cx="1396848" cy="67950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21" name="Picture 2" descr="Employee, job, laptop, seeker, unemployee, work">
              <a:extLst>
                <a:ext uri="{FF2B5EF4-FFF2-40B4-BE49-F238E27FC236}">
                  <a16:creationId xmlns:a16="http://schemas.microsoft.com/office/drawing/2014/main" id="{9979470A-65FC-66A6-5824-0F2D91C5B4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4307" y="3992766"/>
              <a:ext cx="403125" cy="40312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Connector: Elbow 47">
              <a:extLst>
                <a:ext uri="{FF2B5EF4-FFF2-40B4-BE49-F238E27FC236}">
                  <a16:creationId xmlns:a16="http://schemas.microsoft.com/office/drawing/2014/main" id="{8BC9B67F-55A1-6F76-F607-F96F729E8993}"/>
                </a:ext>
              </a:extLst>
            </p:cNvPr>
            <p:cNvCxnSpPr>
              <a:cxnSpLocks/>
              <a:stCxn id="117" idx="2"/>
              <a:endCxn id="120" idx="1"/>
            </p:cNvCxnSpPr>
            <p:nvPr/>
          </p:nvCxnSpPr>
          <p:spPr>
            <a:xfrm rot="16200000" flipH="1">
              <a:off x="8291359" y="2780853"/>
              <a:ext cx="743922" cy="241014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53F3C8A-6EE7-515F-CB04-0FCB3BA7D886}"/>
                </a:ext>
              </a:extLst>
            </p:cNvPr>
            <p:cNvSpPr txBox="1"/>
            <p:nvPr/>
          </p:nvSpPr>
          <p:spPr>
            <a:xfrm>
              <a:off x="8195275" y="1134568"/>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visit</a:t>
              </a:r>
            </a:p>
          </p:txBody>
        </p:sp>
        <p:cxnSp>
          <p:nvCxnSpPr>
            <p:cNvPr id="124" name="Straight Arrow Connector 123">
              <a:extLst>
                <a:ext uri="{FF2B5EF4-FFF2-40B4-BE49-F238E27FC236}">
                  <a16:creationId xmlns:a16="http://schemas.microsoft.com/office/drawing/2014/main" id="{89B4DD89-5588-66E1-2EC9-6EA266B79FED}"/>
                </a:ext>
              </a:extLst>
            </p:cNvPr>
            <p:cNvCxnSpPr>
              <a:cxnSpLocks/>
            </p:cNvCxnSpPr>
            <p:nvPr/>
          </p:nvCxnSpPr>
          <p:spPr>
            <a:xfrm flipV="1">
              <a:off x="10276764" y="2779648"/>
              <a:ext cx="0" cy="348291"/>
            </a:xfrm>
            <a:prstGeom prst="straightConnector1">
              <a:avLst/>
            </a:prstGeom>
            <a:ln w="28575">
              <a:solidFill>
                <a:srgbClr val="00206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BBC72D5-268B-0271-3DFA-1611CE0808E1}"/>
                </a:ext>
              </a:extLst>
            </p:cNvPr>
            <p:cNvSpPr txBox="1"/>
            <p:nvPr/>
          </p:nvSpPr>
          <p:spPr>
            <a:xfrm>
              <a:off x="9792606" y="3136382"/>
              <a:ext cx="1186741"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          Rating on     </a:t>
              </a:r>
            </a:p>
            <a:p>
              <a:pPr algn="ctr"/>
              <a:r>
                <a:rPr lang="en-US" sz="1200">
                  <a:solidFill>
                    <a:srgbClr val="002060"/>
                  </a:solidFill>
                  <a:latin typeface="Times New Roman" panose="02020603050405020304" pitchFamily="18" charset="0"/>
                  <a:cs typeface="Times New Roman" panose="02020603050405020304" pitchFamily="18" charset="0"/>
                </a:rPr>
                <a:t>           Products</a:t>
              </a:r>
            </a:p>
          </p:txBody>
        </p:sp>
        <p:sp>
          <p:nvSpPr>
            <p:cNvPr id="126" name="Rectangle: Rounded Corners 53">
              <a:extLst>
                <a:ext uri="{FF2B5EF4-FFF2-40B4-BE49-F238E27FC236}">
                  <a16:creationId xmlns:a16="http://schemas.microsoft.com/office/drawing/2014/main" id="{EBC38C8D-05F4-2B67-A84A-7996B59EC471}"/>
                </a:ext>
              </a:extLst>
            </p:cNvPr>
            <p:cNvSpPr/>
            <p:nvPr/>
          </p:nvSpPr>
          <p:spPr>
            <a:xfrm>
              <a:off x="9846150" y="3145695"/>
              <a:ext cx="1106695" cy="48307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cxnSp>
          <p:nvCxnSpPr>
            <p:cNvPr id="127" name="Straight Arrow Connector 126">
              <a:extLst>
                <a:ext uri="{FF2B5EF4-FFF2-40B4-BE49-F238E27FC236}">
                  <a16:creationId xmlns:a16="http://schemas.microsoft.com/office/drawing/2014/main" id="{814D7638-CB44-ADA3-D12A-96BF6B637B7B}"/>
                </a:ext>
              </a:extLst>
            </p:cNvPr>
            <p:cNvCxnSpPr>
              <a:cxnSpLocks/>
            </p:cNvCxnSpPr>
            <p:nvPr/>
          </p:nvCxnSpPr>
          <p:spPr>
            <a:xfrm>
              <a:off x="10284709" y="3638923"/>
              <a:ext cx="0" cy="348291"/>
            </a:xfrm>
            <a:prstGeom prst="straightConnector1">
              <a:avLst/>
            </a:prstGeom>
            <a:ln w="28575">
              <a:solidFill>
                <a:srgbClr val="00206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ctangle: Rounded Corners 60">
              <a:extLst>
                <a:ext uri="{FF2B5EF4-FFF2-40B4-BE49-F238E27FC236}">
                  <a16:creationId xmlns:a16="http://schemas.microsoft.com/office/drawing/2014/main" id="{CEFFDB5A-8942-B11C-FB6C-1FB570109EC1}"/>
                </a:ext>
              </a:extLst>
            </p:cNvPr>
            <p:cNvSpPr/>
            <p:nvPr/>
          </p:nvSpPr>
          <p:spPr>
            <a:xfrm>
              <a:off x="9792606" y="2373572"/>
              <a:ext cx="1424953" cy="378870"/>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latin typeface="Times New Roman" panose="02020603050405020304" pitchFamily="18" charset="0"/>
                  <a:cs typeface="Times New Roman" panose="02020603050405020304" pitchFamily="18" charset="0"/>
                </a:rPr>
                <a:t>Show all, cache or </a:t>
              </a:r>
            </a:p>
            <a:p>
              <a:pPr algn="ctr"/>
              <a:r>
                <a:rPr lang="en-US" sz="1100">
                  <a:solidFill>
                    <a:srgbClr val="002060"/>
                  </a:solidFill>
                  <a:latin typeface="Times New Roman" panose="02020603050405020304" pitchFamily="18" charset="0"/>
                  <a:cs typeface="Times New Roman" panose="02020603050405020304" pitchFamily="18" charset="0"/>
                </a:rPr>
                <a:t>best-selling products</a:t>
              </a:r>
            </a:p>
          </p:txBody>
        </p:sp>
        <p:sp>
          <p:nvSpPr>
            <p:cNvPr id="129" name="Rectangle: Rounded Corners 61">
              <a:extLst>
                <a:ext uri="{FF2B5EF4-FFF2-40B4-BE49-F238E27FC236}">
                  <a16:creationId xmlns:a16="http://schemas.microsoft.com/office/drawing/2014/main" id="{60035565-9012-41E1-CA20-BE8F58EAED20}"/>
                </a:ext>
              </a:extLst>
            </p:cNvPr>
            <p:cNvSpPr/>
            <p:nvPr/>
          </p:nvSpPr>
          <p:spPr>
            <a:xfrm>
              <a:off x="9846151" y="2049076"/>
              <a:ext cx="1371410" cy="67950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30" name="Picture 4" descr="Pouch, cosmetics, bag, miniaudiere, case, cosmetic case">
              <a:extLst>
                <a:ext uri="{FF2B5EF4-FFF2-40B4-BE49-F238E27FC236}">
                  <a16:creationId xmlns:a16="http://schemas.microsoft.com/office/drawing/2014/main" id="{E317B1BF-CE99-1CB4-C49A-18FE330F5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80771" y="1990364"/>
              <a:ext cx="469818" cy="46981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Stonering">
              <a:extLst>
                <a:ext uri="{FF2B5EF4-FFF2-40B4-BE49-F238E27FC236}">
                  <a16:creationId xmlns:a16="http://schemas.microsoft.com/office/drawing/2014/main" id="{1B6E2F1F-9184-4F06-1F0E-4FF5CC98635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7408" y="2034077"/>
              <a:ext cx="454120" cy="45412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up 131">
              <a:extLst>
                <a:ext uri="{FF2B5EF4-FFF2-40B4-BE49-F238E27FC236}">
                  <a16:creationId xmlns:a16="http://schemas.microsoft.com/office/drawing/2014/main" id="{634FA334-2BA5-3242-B9C0-16B40A61FCC0}"/>
                </a:ext>
              </a:extLst>
            </p:cNvPr>
            <p:cNvGrpSpPr/>
            <p:nvPr/>
          </p:nvGrpSpPr>
          <p:grpSpPr>
            <a:xfrm>
              <a:off x="8523301" y="3033696"/>
              <a:ext cx="914888" cy="672917"/>
              <a:chOff x="10213423" y="2948735"/>
              <a:chExt cx="914888" cy="672917"/>
            </a:xfrm>
          </p:grpSpPr>
          <p:sp>
            <p:nvSpPr>
              <p:cNvPr id="143" name="Rectangle: Rounded Corners 64">
                <a:extLst>
                  <a:ext uri="{FF2B5EF4-FFF2-40B4-BE49-F238E27FC236}">
                    <a16:creationId xmlns:a16="http://schemas.microsoft.com/office/drawing/2014/main" id="{02615D8F-EB6C-C3CB-C60D-149948FB0354}"/>
                  </a:ext>
                </a:extLst>
              </p:cNvPr>
              <p:cNvSpPr/>
              <p:nvPr/>
            </p:nvSpPr>
            <p:spPr>
              <a:xfrm>
                <a:off x="10318070" y="2948735"/>
                <a:ext cx="708118" cy="672917"/>
              </a:xfrm>
              <a:prstGeom prst="roundRect">
                <a:avLst/>
              </a:prstGeom>
              <a:noFill/>
              <a:ln w="28575">
                <a:solidFill>
                  <a:schemeClr val="accent6">
                    <a:lumMod val="75000"/>
                  </a:schemeClr>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44" name="Picture 10" descr="Database, web">
                <a:extLst>
                  <a:ext uri="{FF2B5EF4-FFF2-40B4-BE49-F238E27FC236}">
                    <a16:creationId xmlns:a16="http://schemas.microsoft.com/office/drawing/2014/main" id="{2924220F-7DC6-206C-9A9A-1BD6B66DB2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1600" y="3167760"/>
                <a:ext cx="445014" cy="44501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798B85E0-2AB4-B792-58BA-300B42D6E5E9}"/>
                  </a:ext>
                </a:extLst>
              </p:cNvPr>
              <p:cNvSpPr txBox="1"/>
              <p:nvPr/>
            </p:nvSpPr>
            <p:spPr>
              <a:xfrm>
                <a:off x="10213423" y="2957541"/>
                <a:ext cx="914888"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Database</a:t>
                </a:r>
              </a:p>
            </p:txBody>
          </p:sp>
        </p:grpSp>
        <p:cxnSp>
          <p:nvCxnSpPr>
            <p:cNvPr id="133" name="Straight Arrow Connector 132">
              <a:extLst>
                <a:ext uri="{FF2B5EF4-FFF2-40B4-BE49-F238E27FC236}">
                  <a16:creationId xmlns:a16="http://schemas.microsoft.com/office/drawing/2014/main" id="{C409E36A-36EA-AB7C-0236-DBDEF865592A}"/>
                </a:ext>
              </a:extLst>
            </p:cNvPr>
            <p:cNvCxnSpPr>
              <a:cxnSpLocks/>
            </p:cNvCxnSpPr>
            <p:nvPr/>
          </p:nvCxnSpPr>
          <p:spPr>
            <a:xfrm flipV="1">
              <a:off x="9339071" y="3385822"/>
              <a:ext cx="520440"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4" name="Picture 8" descr="Employee, job, rating, seeker, unemployee, work">
              <a:extLst>
                <a:ext uri="{FF2B5EF4-FFF2-40B4-BE49-F238E27FC236}">
                  <a16:creationId xmlns:a16="http://schemas.microsoft.com/office/drawing/2014/main" id="{9A31C1B5-58D5-AA2C-F26B-5BC394DA18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87659" y="3204256"/>
              <a:ext cx="389664" cy="389664"/>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F06D8B0F-F495-836B-E151-11C7AC2102EA}"/>
                </a:ext>
              </a:extLst>
            </p:cNvPr>
            <p:cNvSpPr txBox="1"/>
            <p:nvPr/>
          </p:nvSpPr>
          <p:spPr>
            <a:xfrm>
              <a:off x="7266625" y="4124792"/>
              <a:ext cx="2796028"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Load model </a:t>
              </a:r>
            </a:p>
            <a:p>
              <a:pPr algn="ctr"/>
              <a:r>
                <a:rPr lang="en-US" sz="1200">
                  <a:solidFill>
                    <a:srgbClr val="002060"/>
                  </a:solidFill>
                  <a:latin typeface="Times New Roman" panose="02020603050405020304" pitchFamily="18" charset="0"/>
                  <a:cs typeface="Times New Roman" panose="02020603050405020304" pitchFamily="18" charset="0"/>
                </a:rPr>
                <a:t>and perform recommendation</a:t>
              </a:r>
            </a:p>
          </p:txBody>
        </p:sp>
        <p:sp>
          <p:nvSpPr>
            <p:cNvPr id="136" name="TextBox 135">
              <a:extLst>
                <a:ext uri="{FF2B5EF4-FFF2-40B4-BE49-F238E27FC236}">
                  <a16:creationId xmlns:a16="http://schemas.microsoft.com/office/drawing/2014/main" id="{34348B52-4778-858B-C829-9CDE8559E61E}"/>
                </a:ext>
              </a:extLst>
            </p:cNvPr>
            <p:cNvSpPr txBox="1"/>
            <p:nvPr/>
          </p:nvSpPr>
          <p:spPr>
            <a:xfrm>
              <a:off x="9365471" y="3098733"/>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save</a:t>
              </a:r>
            </a:p>
          </p:txBody>
        </p:sp>
        <p:pic>
          <p:nvPicPr>
            <p:cNvPr id="137" name="Picture 4" descr="Brain, mind, thinking, train">
              <a:extLst>
                <a:ext uri="{FF2B5EF4-FFF2-40B4-BE49-F238E27FC236}">
                  <a16:creationId xmlns:a16="http://schemas.microsoft.com/office/drawing/2014/main" id="{CE531E29-508E-2A99-6AC9-15FF7B877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4914" y="3196147"/>
              <a:ext cx="349756" cy="349756"/>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5D9A9946-85A6-89F4-442A-EA2C9F016EF8}"/>
                </a:ext>
              </a:extLst>
            </p:cNvPr>
            <p:cNvCxnSpPr>
              <a:cxnSpLocks/>
            </p:cNvCxnSpPr>
            <p:nvPr/>
          </p:nvCxnSpPr>
          <p:spPr>
            <a:xfrm>
              <a:off x="11077432" y="2750505"/>
              <a:ext cx="0" cy="1217562"/>
            </a:xfrm>
            <a:prstGeom prst="straightConnector1">
              <a:avLst/>
            </a:prstGeom>
            <a:ln w="19050">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1A9DAB4-99ED-11DF-B224-5681855DF93A}"/>
                </a:ext>
              </a:extLst>
            </p:cNvPr>
            <p:cNvSpPr txBox="1"/>
            <p:nvPr/>
          </p:nvSpPr>
          <p:spPr>
            <a:xfrm rot="16200000">
              <a:off x="10628021" y="3192881"/>
              <a:ext cx="1092249"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low priority</a:t>
              </a:r>
            </a:p>
          </p:txBody>
        </p:sp>
        <p:sp>
          <p:nvSpPr>
            <p:cNvPr id="140" name="TextBox 139">
              <a:extLst>
                <a:ext uri="{FF2B5EF4-FFF2-40B4-BE49-F238E27FC236}">
                  <a16:creationId xmlns:a16="http://schemas.microsoft.com/office/drawing/2014/main" id="{34656350-6AE7-C054-C25A-302778960D1F}"/>
                </a:ext>
              </a:extLst>
            </p:cNvPr>
            <p:cNvSpPr txBox="1"/>
            <p:nvPr/>
          </p:nvSpPr>
          <p:spPr>
            <a:xfrm>
              <a:off x="10213354" y="2786571"/>
              <a:ext cx="557151"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login</a:t>
              </a:r>
            </a:p>
          </p:txBody>
        </p:sp>
        <p:cxnSp>
          <p:nvCxnSpPr>
            <p:cNvPr id="141" name="Straight Arrow Connector 140">
              <a:extLst>
                <a:ext uri="{FF2B5EF4-FFF2-40B4-BE49-F238E27FC236}">
                  <a16:creationId xmlns:a16="http://schemas.microsoft.com/office/drawing/2014/main" id="{A0F6AA9F-36E2-A971-6C40-210F71CECAD8}"/>
                </a:ext>
              </a:extLst>
            </p:cNvPr>
            <p:cNvCxnSpPr>
              <a:cxnSpLocks/>
            </p:cNvCxnSpPr>
            <p:nvPr/>
          </p:nvCxnSpPr>
          <p:spPr>
            <a:xfrm flipV="1">
              <a:off x="8105020" y="3384248"/>
              <a:ext cx="520440"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D459ED8D-1A81-5092-8301-8D0EAF371868}"/>
                </a:ext>
              </a:extLst>
            </p:cNvPr>
            <p:cNvSpPr txBox="1"/>
            <p:nvPr/>
          </p:nvSpPr>
          <p:spPr>
            <a:xfrm>
              <a:off x="8149176" y="3114915"/>
              <a:ext cx="506552"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filter</a:t>
              </a:r>
            </a:p>
          </p:txBody>
        </p:sp>
      </p:grpSp>
    </p:spTree>
    <p:extLst>
      <p:ext uri="{BB962C8B-B14F-4D97-AF65-F5344CB8AC3E}">
        <p14:creationId xmlns:p14="http://schemas.microsoft.com/office/powerpoint/2010/main" val="281932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b="1" dirty="0">
                <a:latin typeface="Cambria" panose="02040503050406030204" pitchFamily="18" charset="0"/>
              </a:rPr>
              <a:t>Xếp hạng (ranking)</a:t>
            </a:r>
            <a:r>
              <a:rPr lang="en-US" sz="2800" b="1" dirty="0">
                <a:latin typeface="Cambria" panose="02040503050406030204" pitchFamily="18" charset="0"/>
              </a:rPr>
              <a:t>:</a:t>
            </a:r>
          </a:p>
          <a:p>
            <a:pPr algn="just">
              <a:buFont typeface="Wingdings" panose="05000000000000000000" pitchFamily="2" charset="2"/>
              <a:buChar char="ü"/>
            </a:pPr>
            <a:r>
              <a:rPr lang="vi-VN" sz="2800" dirty="0">
                <a:solidFill>
                  <a:srgbClr val="000000"/>
                </a:solidFill>
                <a:latin typeface="Cambria" panose="02040503050406030204" pitchFamily="18" charset="0"/>
              </a:rPr>
              <a:t>Xếp hạng là một kỹ thuật học máy hồi quy.</a:t>
            </a:r>
            <a:r>
              <a:rPr lang="en-US" sz="2800" dirty="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Xếp hạng rất hữu ích cho nhiều ứng dụng trong việc truy xuất thông tin như thương mại điện tử, mạng xã hội, hệ thống gợi ý, v.v. </a:t>
            </a:r>
            <a:endParaRPr lang="en-US" sz="2800" dirty="0">
              <a:solidFill>
                <a:srgbClr val="000000"/>
              </a:solidFill>
              <a:latin typeface="Cambria" panose="02040503050406030204" pitchFamily="18" charset="0"/>
            </a:endParaRPr>
          </a:p>
          <a:p>
            <a:pPr algn="just">
              <a:buFont typeface="Wingdings" panose="05000000000000000000" pitchFamily="2" charset="2"/>
              <a:buChar char="ü"/>
            </a:pPr>
            <a:r>
              <a:rPr lang="vi-VN" sz="2800" b="1" u="sng" dirty="0">
                <a:solidFill>
                  <a:srgbClr val="000000"/>
                </a:solidFill>
                <a:latin typeface="Cambria" panose="02040503050406030204" pitchFamily="18" charset="0"/>
              </a:rPr>
              <a:t>Ví dụ:</a:t>
            </a:r>
            <a:r>
              <a:rPr lang="vi-VN" sz="2800" dirty="0">
                <a:solidFill>
                  <a:srgbClr val="000000"/>
                </a:solidFill>
                <a:latin typeface="Cambria" panose="02040503050406030204" pitchFamily="18" charset="0"/>
              </a:rPr>
              <a:t> </a:t>
            </a:r>
            <a:r>
              <a:rPr lang="en-US" sz="2800" dirty="0">
                <a:solidFill>
                  <a:srgbClr val="000000"/>
                </a:solidFill>
                <a:latin typeface="Cambria" panose="02040503050406030204" pitchFamily="18" charset="0"/>
              </a:rPr>
              <a:t>Ta </a:t>
            </a:r>
            <a:r>
              <a:rPr lang="vi-VN" sz="2800" dirty="0">
                <a:solidFill>
                  <a:srgbClr val="000000"/>
                </a:solidFill>
                <a:latin typeface="Cambria" panose="02040503050406030204" pitchFamily="18" charset="0"/>
              </a:rPr>
              <a:t>tìm kiếm một bài viết hoặc một mặt hàng để mua trực tuyến. Để xây dựng hệ thống đề xuất, điều quan trọng là các bài viết hoặc mặt hàng tương tự có liên quan phải xuất hiện trước mắt người dùng để người dùng nhấp vào hoặc mua mặt hàng đó. </a:t>
            </a:r>
            <a:endParaRPr lang="en-US" sz="2800" dirty="0">
              <a:solidFill>
                <a:srgbClr val="000000"/>
              </a:solidFill>
              <a:latin typeface="Cambria" panose="02040503050406030204" pitchFamily="18" charset="0"/>
            </a:endParaRPr>
          </a:p>
          <a:p>
            <a:pPr marL="0" indent="0" algn="just">
              <a:buNone/>
            </a:pPr>
            <a:r>
              <a:rPr lang="en-US" sz="2800" dirty="0">
                <a:solidFill>
                  <a:srgbClr val="000000"/>
                </a:solidFill>
                <a:latin typeface="Cambria" panose="02040503050406030204" pitchFamily="18" charset="0"/>
                <a:sym typeface="Wingdings" panose="05000000000000000000" pitchFamily="2" charset="2"/>
              </a:rPr>
              <a:t></a:t>
            </a:r>
            <a:r>
              <a:rPr lang="vi-VN" sz="2800" dirty="0">
                <a:solidFill>
                  <a:srgbClr val="000000"/>
                </a:solidFill>
                <a:latin typeface="Cambria" panose="02040503050406030204" pitchFamily="18" charset="0"/>
              </a:rPr>
              <a:t>Mô hình hồi quy đơn giản có thể dự đoán xác suất người dùng nhấp vào bài viết hoặc mua một mặt hàng.</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89584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b="1" dirty="0">
                <a:latin typeface="Cambria" panose="02040503050406030204" pitchFamily="18" charset="0"/>
              </a:rPr>
              <a:t>Xếp hạng (ranking)</a:t>
            </a:r>
            <a:r>
              <a:rPr lang="en-US" sz="2800" b="1" dirty="0">
                <a:latin typeface="Cambria" panose="02040503050406030204" pitchFamily="18" charset="0"/>
              </a:rPr>
              <a:t>:</a:t>
            </a:r>
          </a:p>
          <a:p>
            <a:pPr algn="just">
              <a:buFont typeface="Wingdings" panose="05000000000000000000" pitchFamily="2" charset="2"/>
              <a:buChar char="ü"/>
            </a:pPr>
            <a:r>
              <a:rPr lang="vi-VN" sz="2800" dirty="0">
                <a:solidFill>
                  <a:srgbClr val="000000"/>
                </a:solidFill>
                <a:latin typeface="Cambria" panose="02040503050406030204" pitchFamily="18" charset="0"/>
              </a:rPr>
              <a:t>Tuy nhiên, sẽ </a:t>
            </a:r>
            <a:r>
              <a:rPr lang="en-US" sz="2800" dirty="0" err="1">
                <a:solidFill>
                  <a:srgbClr val="000000"/>
                </a:solidFill>
                <a:latin typeface="Cambria" panose="02040503050406030204" pitchFamily="18" charset="0"/>
              </a:rPr>
              <a:t>tối</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ưu</a:t>
            </a:r>
            <a:r>
              <a:rPr lang="en-US" sz="2800" dirty="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hơn nếu </a:t>
            </a:r>
            <a:r>
              <a:rPr lang="en-US" sz="2800" dirty="0">
                <a:solidFill>
                  <a:srgbClr val="000000"/>
                </a:solidFill>
                <a:latin typeface="Cambria" panose="02040503050406030204" pitchFamily="18" charset="0"/>
              </a:rPr>
              <a:t>ta </a:t>
            </a:r>
            <a:r>
              <a:rPr lang="vi-VN" sz="2800" dirty="0">
                <a:solidFill>
                  <a:srgbClr val="000000"/>
                </a:solidFill>
                <a:latin typeface="Cambria" panose="02040503050406030204" pitchFamily="18" charset="0"/>
              </a:rPr>
              <a:t>sử dụng kỹ thuật xếp hạng và có thể </a:t>
            </a:r>
            <a:r>
              <a:rPr lang="en-US" sz="2800" dirty="0" err="1">
                <a:solidFill>
                  <a:srgbClr val="000000"/>
                </a:solidFill>
                <a:latin typeface="Cambria" panose="02040503050406030204" pitchFamily="18" charset="0"/>
              </a:rPr>
              <a:t>sắp</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xếp</a:t>
            </a:r>
            <a:r>
              <a:rPr lang="vi-VN" sz="2800" dirty="0">
                <a:solidFill>
                  <a:srgbClr val="000000"/>
                </a:solidFill>
                <a:latin typeface="Cambria" panose="02040503050406030204" pitchFamily="18" charset="0"/>
              </a:rPr>
              <a:t> hoặc xếp hạng các bài viết hoặc mặt hàng để tối đa hóa cơ hội nhận được nhấp chuột hoặc mua hàng. </a:t>
            </a:r>
            <a:endParaRPr lang="en-US" sz="2800" dirty="0">
              <a:solidFill>
                <a:srgbClr val="000000"/>
              </a:solidFill>
              <a:latin typeface="Cambria" panose="02040503050406030204" pitchFamily="18" charset="0"/>
            </a:endParaRPr>
          </a:p>
          <a:p>
            <a:pPr marL="0" indent="0" algn="just">
              <a:buNone/>
            </a:pPr>
            <a:r>
              <a:rPr lang="en-US" sz="2800" dirty="0">
                <a:solidFill>
                  <a:srgbClr val="000000"/>
                </a:solidFill>
                <a:latin typeface="Cambria" panose="02040503050406030204" pitchFamily="18" charset="0"/>
                <a:sym typeface="Wingdings" panose="05000000000000000000" pitchFamily="2" charset="2"/>
              </a:rPr>
              <a:t></a:t>
            </a:r>
            <a:r>
              <a:rPr lang="vi-VN" sz="2800" dirty="0">
                <a:solidFill>
                  <a:srgbClr val="000000"/>
                </a:solidFill>
                <a:latin typeface="Cambria" panose="02040503050406030204" pitchFamily="18" charset="0"/>
              </a:rPr>
              <a:t>Mức độ ưu tiên của các bài viết hoặc các mục ảnh hưởng đến quyết định của người dùng.</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77737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rPr>
              <a:t>Kỹ</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a:t>
            </a:r>
            <a:r>
              <a:rPr lang="en-US" sz="2800" dirty="0" err="1">
                <a:latin typeface="Cambria" panose="02040503050406030204" pitchFamily="18" charset="0"/>
              </a:rPr>
              <a:t>xếp</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trực</a:t>
            </a:r>
            <a:r>
              <a:rPr lang="en-US" sz="2800" dirty="0">
                <a:latin typeface="Cambria" panose="02040503050406030204" pitchFamily="18" charset="0"/>
              </a:rPr>
              <a:t> </a:t>
            </a:r>
            <a:r>
              <a:rPr lang="en-US" sz="2800" dirty="0" err="1">
                <a:latin typeface="Cambria" panose="02040503050406030204" pitchFamily="18" charset="0"/>
              </a:rPr>
              <a:t>tiếp</a:t>
            </a:r>
            <a:r>
              <a:rPr lang="en-US" sz="2800" dirty="0">
                <a:latin typeface="Cambria" panose="02040503050406030204" pitchFamily="18" charset="0"/>
              </a:rPr>
              <a:t> </a:t>
            </a:r>
            <a:r>
              <a:rPr lang="en-US" sz="2800" dirty="0" err="1">
                <a:latin typeface="Cambria" panose="02040503050406030204" pitchFamily="18" charset="0"/>
              </a:rPr>
              <a:t>xếp</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Items </a:t>
            </a:r>
            <a:r>
              <a:rPr lang="en-US" sz="2800" dirty="0" err="1">
                <a:latin typeface="Cambria" panose="02040503050406030204" pitchFamily="18" charset="0"/>
              </a:rPr>
              <a:t>bằng</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huấn</a:t>
            </a:r>
            <a:r>
              <a:rPr lang="en-US" sz="2800" dirty="0">
                <a:latin typeface="Cambria" panose="02040503050406030204" pitchFamily="18" charset="0"/>
              </a:rPr>
              <a:t> </a:t>
            </a:r>
            <a:r>
              <a:rPr lang="en-US" sz="2800" dirty="0" err="1">
                <a:latin typeface="Cambria" panose="02040503050406030204" pitchFamily="18" charset="0"/>
              </a:rPr>
              <a:t>luyện</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dự</a:t>
            </a:r>
            <a:r>
              <a:rPr lang="en-US" sz="2800" dirty="0">
                <a:latin typeface="Cambria" panose="02040503050406030204" pitchFamily="18" charset="0"/>
              </a:rPr>
              <a:t> </a:t>
            </a:r>
            <a:r>
              <a:rPr lang="en-US" sz="2800" dirty="0" err="1">
                <a:latin typeface="Cambria" panose="02040503050406030204" pitchFamily="18" charset="0"/>
              </a:rPr>
              <a:t>đoán</a:t>
            </a:r>
            <a:r>
              <a:rPr lang="en-US" sz="2800" dirty="0">
                <a:latin typeface="Cambria" panose="02040503050406030204" pitchFamily="18" charset="0"/>
              </a:rPr>
              <a:t> </a:t>
            </a:r>
            <a:r>
              <a:rPr lang="en-US" sz="2800" dirty="0" err="1">
                <a:latin typeface="Cambria" panose="02040503050406030204" pitchFamily="18" charset="0"/>
              </a:rPr>
              <a:t>thứ</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Item </a:t>
            </a:r>
            <a:r>
              <a:rPr lang="en-US" sz="2800" dirty="0" err="1">
                <a:latin typeface="Cambria" panose="02040503050406030204" pitchFamily="18" charset="0"/>
              </a:rPr>
              <a:t>này</a:t>
            </a:r>
            <a:r>
              <a:rPr lang="en-US" sz="2800" dirty="0">
                <a:latin typeface="Cambria" panose="02040503050406030204" pitchFamily="18" charset="0"/>
              </a:rPr>
              <a:t> so </a:t>
            </a:r>
            <a:r>
              <a:rPr lang="en-US" sz="2800" dirty="0" err="1">
                <a:latin typeface="Cambria" panose="02040503050406030204" pitchFamily="18" charset="0"/>
              </a:rPr>
              <a:t>với</a:t>
            </a:r>
            <a:r>
              <a:rPr lang="en-US" sz="2800" dirty="0">
                <a:latin typeface="Cambria" panose="02040503050406030204" pitchFamily="18" charset="0"/>
              </a:rPr>
              <a:t> Item </a:t>
            </a:r>
            <a:r>
              <a:rPr lang="en-US" sz="2800" dirty="0" err="1">
                <a:latin typeface="Cambria" panose="02040503050406030204" pitchFamily="18" charset="0"/>
              </a:rPr>
              <a:t>khác</a:t>
            </a:r>
            <a:r>
              <a:rPr lang="en-US" sz="2800" dirty="0">
                <a:latin typeface="Cambria" panose="02040503050406030204" pitchFamily="18" charset="0"/>
              </a:rPr>
              <a:t>.</a:t>
            </a:r>
          </a:p>
          <a:p>
            <a:pPr marL="457200" indent="-457200" algn="just">
              <a:buFont typeface="Wingdings" panose="05000000000000000000" pitchFamily="2" charset="2"/>
              <a:buChar char="v"/>
            </a:pPr>
            <a:r>
              <a:rPr lang="en-US" sz="2800" dirty="0" err="1">
                <a:latin typeface="Cambria" panose="02040503050406030204" pitchFamily="18" charset="0"/>
              </a:rPr>
              <a:t>Phương</a:t>
            </a:r>
            <a:r>
              <a:rPr lang="en-US" sz="2800" dirty="0">
                <a:latin typeface="Cambria" panose="02040503050406030204" pitchFamily="18" charset="0"/>
              </a:rPr>
              <a:t> </a:t>
            </a:r>
            <a:r>
              <a:rPr lang="en-US" sz="2800" dirty="0" err="1">
                <a:latin typeface="Cambria" panose="02040503050406030204" pitchFamily="18" charset="0"/>
              </a:rPr>
              <a:t>pháp</a:t>
            </a:r>
            <a:r>
              <a:rPr lang="en-US" sz="2800" dirty="0">
                <a:latin typeface="Cambria" panose="02040503050406030204" pitchFamily="18" charset="0"/>
              </a:rPr>
              <a:t> Pointwise</a:t>
            </a:r>
          </a:p>
          <a:p>
            <a:pPr marL="457200" indent="-457200" algn="just">
              <a:buFont typeface="Wingdings" panose="05000000000000000000" pitchFamily="2" charset="2"/>
              <a:buChar char="v"/>
            </a:pPr>
            <a:r>
              <a:rPr lang="en-US" sz="2800" dirty="0" err="1">
                <a:solidFill>
                  <a:srgbClr val="000000"/>
                </a:solidFill>
                <a:latin typeface="Cambria" panose="02040503050406030204" pitchFamily="18" charset="0"/>
              </a:rPr>
              <a:t>Phương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pháp</a:t>
            </a:r>
            <a:r>
              <a:rPr lang="en-US" sz="2800" dirty="0">
                <a:solidFill>
                  <a:srgbClr val="000000"/>
                </a:solidFill>
                <a:latin typeface="Cambria" panose="02040503050406030204" pitchFamily="18" charset="0"/>
              </a:rPr>
              <a:t> Pairwise</a:t>
            </a:r>
          </a:p>
          <a:p>
            <a:pPr marL="457200" indent="-457200" algn="just">
              <a:buFont typeface="Wingdings" panose="05000000000000000000" pitchFamily="2" charset="2"/>
              <a:buChar char="v"/>
            </a:pPr>
            <a:r>
              <a:rPr lang="en-US" sz="2800" dirty="0" err="1">
                <a:solidFill>
                  <a:srgbClr val="000000"/>
                </a:solidFill>
                <a:latin typeface="Cambria" panose="02040503050406030204" pitchFamily="18" charset="0"/>
              </a:rPr>
              <a:t>Phương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pháp</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Listwise</a:t>
            </a:r>
            <a:endParaRPr lang="en-US" sz="2800" dirty="0">
              <a:solidFill>
                <a:srgbClr val="000000"/>
              </a:solidFill>
              <a:latin typeface="Cambria" panose="02040503050406030204" pitchFamily="18" charset="0"/>
            </a:endParaRPr>
          </a:p>
        </p:txBody>
      </p:sp>
      <p:pic>
        <p:nvPicPr>
          <p:cNvPr id="1026" name="Picture 2" descr="https://miro.medium.com/v2/resize:fit:875/1*s3CQuNRWcQNkQKd8Met-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822" y="2685827"/>
            <a:ext cx="6130121" cy="26832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14597" y="5369069"/>
            <a:ext cx="9047259"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Source: </a:t>
            </a:r>
          </a:p>
          <a:p>
            <a:r>
              <a:rPr lang="en-US" dirty="0">
                <a:latin typeface="Times New Roman" panose="02020603050405020304" pitchFamily="18" charset="0"/>
                <a:cs typeface="Times New Roman" panose="02020603050405020304" pitchFamily="18" charset="0"/>
              </a:rPr>
              <a:t>https://towardsdatascience.com/learning-to-rank-a-complete-guide-to-ranking-using-machine-learning-4c9688d370d4</a:t>
            </a:r>
          </a:p>
        </p:txBody>
      </p:sp>
    </p:spTree>
    <p:extLst>
      <p:ext uri="{BB962C8B-B14F-4D97-AF65-F5344CB8AC3E}">
        <p14:creationId xmlns:p14="http://schemas.microsoft.com/office/powerpoint/2010/main" val="3993230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Cambria" panose="02040503050406030204" pitchFamily="18" charset="0"/>
              </a:rPr>
              <a:t>Truy</a:t>
            </a:r>
            <a:r>
              <a:rPr lang="en-US" sz="2800" b="1" dirty="0">
                <a:latin typeface="Cambria" panose="02040503050406030204" pitchFamily="18" charset="0"/>
              </a:rPr>
              <a:t> </a:t>
            </a:r>
            <a:r>
              <a:rPr lang="en-US" sz="2800" b="1" dirty="0" err="1">
                <a:latin typeface="Cambria" panose="02040503050406030204" pitchFamily="18" charset="0"/>
              </a:rPr>
              <a:t>suất</a:t>
            </a:r>
            <a:r>
              <a:rPr lang="vi-VN" sz="2800" b="1" dirty="0">
                <a:latin typeface="Cambria" panose="02040503050406030204" pitchFamily="18" charset="0"/>
              </a:rPr>
              <a:t> thông tin (Information retrieval)</a:t>
            </a:r>
            <a:r>
              <a:rPr lang="en-US" sz="2800" b="1" dirty="0">
                <a:latin typeface="Cambria" panose="02040503050406030204" pitchFamily="18" charset="0"/>
              </a:rPr>
              <a:t>:</a:t>
            </a:r>
          </a:p>
          <a:p>
            <a:pPr algn="just">
              <a:buFont typeface="Wingdings" panose="05000000000000000000" pitchFamily="2" charset="2"/>
              <a:buChar char="ü"/>
            </a:pPr>
            <a:r>
              <a:rPr lang="en-US" sz="2800" dirty="0" err="1">
                <a:solidFill>
                  <a:srgbClr val="000000"/>
                </a:solidFill>
                <a:latin typeface="Cambria" panose="02040503050406030204" pitchFamily="18" charset="0"/>
              </a:rPr>
              <a:t>Truy</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suất</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thông</a:t>
            </a:r>
            <a:r>
              <a:rPr lang="en-US" sz="2800" dirty="0">
                <a:solidFill>
                  <a:srgbClr val="000000"/>
                </a:solidFill>
                <a:latin typeface="Cambria" panose="02040503050406030204" pitchFamily="18" charset="0"/>
              </a:rPr>
              <a:t> tin </a:t>
            </a:r>
            <a:r>
              <a:rPr lang="vi-VN" sz="2800" dirty="0">
                <a:solidFill>
                  <a:srgbClr val="000000"/>
                </a:solidFill>
                <a:latin typeface="Cambria" panose="02040503050406030204" pitchFamily="18" charset="0"/>
              </a:rPr>
              <a:t>trong Học máy là </a:t>
            </a:r>
            <a:r>
              <a:rPr lang="en-US" sz="2800" dirty="0" err="1">
                <a:solidFill>
                  <a:srgbClr val="000000"/>
                </a:solidFill>
                <a:latin typeface="Cambria" panose="02040503050406030204" pitchFamily="18" charset="0"/>
              </a:rPr>
              <a:t>việc</a:t>
            </a:r>
            <a:r>
              <a:rPr lang="en-US" sz="2800" dirty="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phát triển các thuật toán và hệ thống để tìm kiếm, truy xuất và trình bày thông tin một cách hiệu quả từ </a:t>
            </a:r>
            <a:r>
              <a:rPr lang="en-US" sz="2800" dirty="0" err="1">
                <a:solidFill>
                  <a:srgbClr val="000000"/>
                </a:solidFill>
                <a:latin typeface="Cambria" panose="02040503050406030204" pitchFamily="18" charset="0"/>
              </a:rPr>
              <a:t>tập</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dữ</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liệu</a:t>
            </a:r>
            <a:r>
              <a:rPr lang="en-US" sz="2800" dirty="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lớn phi cấu trúc hoặc bán cấu trúc, chẳng hạn như tài liệu văn bản, hình ảnh hoặc nội dung đa phương tiện</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vv</a:t>
            </a:r>
            <a:r>
              <a:rPr lang="vi-VN" sz="2800" dirty="0">
                <a:solidFill>
                  <a:srgbClr val="000000"/>
                </a:solidFill>
                <a:latin typeface="Cambria" panose="02040503050406030204" pitchFamily="18" charset="0"/>
              </a:rPr>
              <a:t>. </a:t>
            </a:r>
            <a:endParaRPr lang="en-US" sz="2800" dirty="0">
              <a:solidFill>
                <a:srgbClr val="000000"/>
              </a:solidFill>
              <a:latin typeface="Cambria" panose="02040503050406030204" pitchFamily="18" charset="0"/>
            </a:endParaRPr>
          </a:p>
          <a:p>
            <a:pPr algn="just">
              <a:buFont typeface="Wingdings" panose="05000000000000000000" pitchFamily="2" charset="2"/>
              <a:buChar char="ü"/>
            </a:pPr>
            <a:r>
              <a:rPr lang="vi-VN" sz="2800" dirty="0">
                <a:solidFill>
                  <a:srgbClr val="000000"/>
                </a:solidFill>
                <a:latin typeface="Cambria" panose="02040503050406030204" pitchFamily="18" charset="0"/>
              </a:rPr>
              <a:t>Mục tiêu của việc </a:t>
            </a:r>
            <a:r>
              <a:rPr lang="en-US" sz="2800" dirty="0" err="1">
                <a:solidFill>
                  <a:srgbClr val="000000"/>
                </a:solidFill>
                <a:latin typeface="Cambria" panose="02040503050406030204" pitchFamily="18" charset="0"/>
              </a:rPr>
              <a:t>truy</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suất</a:t>
            </a:r>
            <a:r>
              <a:rPr lang="vi-VN" sz="2800" dirty="0">
                <a:solidFill>
                  <a:srgbClr val="000000"/>
                </a:solidFill>
                <a:latin typeface="Cambria" panose="02040503050406030204" pitchFamily="18" charset="0"/>
              </a:rPr>
              <a:t> thông tin là giúp người dùng tìm thấy thông tin liên quan dựa trên truy vấn hoặc nhu cầu thông tin của họ</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một</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cách</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hiệu</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quả</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nhất</a:t>
            </a:r>
            <a:r>
              <a:rPr lang="vi-VN" sz="2800" dirty="0">
                <a:solidFill>
                  <a:srgbClr val="000000"/>
                </a:solidFill>
                <a:latin typeface="Cambria" panose="02040503050406030204" pitchFamily="18" charset="0"/>
              </a:rPr>
              <a:t>.</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92945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Cambria" panose="02040503050406030204" pitchFamily="18" charset="0"/>
              </a:rPr>
              <a:t>Truy</a:t>
            </a:r>
            <a:r>
              <a:rPr lang="en-US" sz="2800" b="1" dirty="0">
                <a:latin typeface="Cambria" panose="02040503050406030204" pitchFamily="18" charset="0"/>
              </a:rPr>
              <a:t> </a:t>
            </a:r>
            <a:r>
              <a:rPr lang="en-US" sz="2800" b="1" dirty="0" err="1">
                <a:latin typeface="Cambria" panose="02040503050406030204" pitchFamily="18" charset="0"/>
              </a:rPr>
              <a:t>suất</a:t>
            </a:r>
            <a:r>
              <a:rPr lang="vi-VN" sz="2800" b="1" dirty="0">
                <a:latin typeface="Cambria" panose="02040503050406030204" pitchFamily="18" charset="0"/>
              </a:rPr>
              <a:t> thông tin (Information retrieval)</a:t>
            </a:r>
            <a:r>
              <a:rPr lang="en-US" sz="2800" b="1" dirty="0">
                <a:latin typeface="Cambria" panose="02040503050406030204" pitchFamily="18" charset="0"/>
              </a:rPr>
              <a:t>:</a:t>
            </a:r>
          </a:p>
        </p:txBody>
      </p:sp>
      <p:graphicFrame>
        <p:nvGraphicFramePr>
          <p:cNvPr id="9" name="Table 8"/>
          <p:cNvGraphicFramePr>
            <a:graphicFrameLocks noGrp="1"/>
          </p:cNvGraphicFramePr>
          <p:nvPr>
            <p:extLst>
              <p:ext uri="{D42A27DB-BD31-4B8C-83A1-F6EECF244321}">
                <p14:modId xmlns:p14="http://schemas.microsoft.com/office/powerpoint/2010/main" val="598648245"/>
              </p:ext>
            </p:extLst>
          </p:nvPr>
        </p:nvGraphicFramePr>
        <p:xfrm>
          <a:off x="660897" y="1553384"/>
          <a:ext cx="10889112" cy="4389120"/>
        </p:xfrm>
        <a:graphic>
          <a:graphicData uri="http://schemas.openxmlformats.org/drawingml/2006/table">
            <a:tbl>
              <a:tblPr firstRow="1" bandRow="1">
                <a:tableStyleId>{5940675A-B579-460E-94D1-54222C63F5DA}</a:tableStyleId>
              </a:tblPr>
              <a:tblGrid>
                <a:gridCol w="5302873">
                  <a:extLst>
                    <a:ext uri="{9D8B030D-6E8A-4147-A177-3AD203B41FA5}">
                      <a16:colId xmlns:a16="http://schemas.microsoft.com/office/drawing/2014/main" val="2859995475"/>
                    </a:ext>
                  </a:extLst>
                </a:gridCol>
                <a:gridCol w="5586239">
                  <a:extLst>
                    <a:ext uri="{9D8B030D-6E8A-4147-A177-3AD203B41FA5}">
                      <a16:colId xmlns:a16="http://schemas.microsoft.com/office/drawing/2014/main" val="1122522889"/>
                    </a:ext>
                  </a:extLst>
                </a:gridCol>
              </a:tblGrid>
              <a:tr h="396440">
                <a:tc>
                  <a:txBody>
                    <a:bodyPr/>
                    <a:lstStyle/>
                    <a:p>
                      <a:r>
                        <a:rPr lang="en-US" sz="2400" b="1" dirty="0">
                          <a:latin typeface="Times New Roman" panose="02020603050405020304" pitchFamily="18" charset="0"/>
                          <a:cs typeface="Times New Roman" panose="02020603050405020304" pitchFamily="18" charset="0"/>
                        </a:rPr>
                        <a:t>Data retrieval</a:t>
                      </a:r>
                    </a:p>
                  </a:txBody>
                  <a:tcPr>
                    <a:solidFill>
                      <a:schemeClr val="accent4">
                        <a:lumMod val="20000"/>
                        <a:lumOff val="80000"/>
                      </a:schemeClr>
                    </a:solidFill>
                  </a:tcPr>
                </a:tc>
                <a:tc>
                  <a:txBody>
                    <a:bodyPr/>
                    <a:lstStyle/>
                    <a:p>
                      <a:r>
                        <a:rPr lang="en-US" sz="2400" b="1" dirty="0">
                          <a:latin typeface="Times New Roman" panose="02020603050405020304" pitchFamily="18" charset="0"/>
                          <a:cs typeface="Times New Roman" panose="02020603050405020304" pitchFamily="18" charset="0"/>
                        </a:rPr>
                        <a:t>Information retrieval </a:t>
                      </a:r>
                    </a:p>
                  </a:txBody>
                  <a:tcPr>
                    <a:solidFill>
                      <a:schemeClr val="accent4">
                        <a:lumMod val="20000"/>
                        <a:lumOff val="80000"/>
                      </a:schemeClr>
                    </a:solidFill>
                  </a:tcPr>
                </a:tc>
                <a:extLst>
                  <a:ext uri="{0D108BD9-81ED-4DB2-BD59-A6C34878D82A}">
                    <a16:rowId xmlns:a16="http://schemas.microsoft.com/office/drawing/2014/main" val="3599903424"/>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a:latin typeface="Times New Roman" panose="02020603050405020304" pitchFamily="18" charset="0"/>
                          <a:cs typeface="Times New Roman" panose="02020603050405020304" pitchFamily="18" charset="0"/>
                        </a:rPr>
                        <a:t>Truy xuất dữ liệu là tìm và thu thập dữ liệu từ các nguồn khác như trang web, hình ảnh, tài liệu, </a:t>
                      </a:r>
                      <a:r>
                        <a:rPr lang="en-US" sz="2400" dirty="0">
                          <a:latin typeface="Times New Roman" panose="02020603050405020304" pitchFamily="18" charset="0"/>
                          <a:cs typeface="Times New Roman" panose="02020603050405020304" pitchFamily="18" charset="0"/>
                        </a:rPr>
                        <a:t>video, </a:t>
                      </a:r>
                      <a:r>
                        <a:rPr lang="vi-VN" sz="2400" dirty="0">
                          <a:latin typeface="Times New Roman" panose="02020603050405020304" pitchFamily="18" charset="0"/>
                          <a:cs typeface="Times New Roman" panose="02020603050405020304" pitchFamily="18" charset="0"/>
                        </a:rPr>
                        <a:t>v.v. </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Times New Roman" panose="02020603050405020304" pitchFamily="18" charset="0"/>
                          <a:cs typeface="Times New Roman" panose="02020603050405020304" pitchFamily="18" charset="0"/>
                        </a:rPr>
                        <a:t>T</a:t>
                      </a:r>
                      <a:r>
                        <a:rPr lang="vi-VN" sz="2400" dirty="0">
                          <a:latin typeface="Times New Roman" panose="02020603050405020304" pitchFamily="18" charset="0"/>
                          <a:cs typeface="Times New Roman" panose="02020603050405020304" pitchFamily="18" charset="0"/>
                        </a:rPr>
                        <a:t>ruy xuất thông tin sử dụng nhiều mô hình khác nhau để truy xuất các kết quả có liên quan cho một yêu cầu cụ 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tập</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dữ</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liệu</a:t>
                      </a:r>
                      <a:r>
                        <a:rPr lang="vi-V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7914902"/>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Times New Roman" panose="02020603050405020304" pitchFamily="18" charset="0"/>
                          <a:cs typeface="Times New Roman" panose="02020603050405020304" pitchFamily="18" charset="0"/>
                        </a:rPr>
                        <a:t>T</a:t>
                      </a:r>
                      <a:r>
                        <a:rPr lang="vi-VN" sz="2400" dirty="0">
                          <a:latin typeface="Times New Roman" panose="02020603050405020304" pitchFamily="18" charset="0"/>
                          <a:cs typeface="Times New Roman" panose="02020603050405020304" pitchFamily="18" charset="0"/>
                        </a:rPr>
                        <a:t>ruy xuất dữ liệu có thể được sử dụng cho nhiều mục đích, chẳng hạn như tìm kiếm thông tin từ một tập dữ liệu lớn. </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a:latin typeface="Times New Roman" panose="02020603050405020304" pitchFamily="18" charset="0"/>
                          <a:cs typeface="Times New Roman" panose="02020603050405020304" pitchFamily="18" charset="0"/>
                        </a:rPr>
                        <a:t>Truy xuất thông tin là tìm kiếm thông tin liên quan từ một tập hợp dữ liệu lớn.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6784849"/>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a:latin typeface="Times New Roman" panose="02020603050405020304" pitchFamily="18" charset="0"/>
                          <a:cs typeface="Times New Roman" panose="02020603050405020304" pitchFamily="18" charset="0"/>
                        </a:rPr>
                        <a:t>Truy xuất dữ liệu có thể được sử dụng để tìm thông tin từ việc thu thập dữ liệu mở rộng.</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thông</a:t>
                      </a:r>
                      <a:r>
                        <a:rPr lang="en-US" sz="2400" baseline="0" dirty="0">
                          <a:latin typeface="Times New Roman" panose="02020603050405020304" pitchFamily="18" charset="0"/>
                          <a:cs typeface="Times New Roman" panose="02020603050405020304" pitchFamily="18" charset="0"/>
                        </a:rPr>
                        <a:t> tin</a:t>
                      </a:r>
                      <a:r>
                        <a:rPr lang="vi-VN" sz="2400" dirty="0">
                          <a:latin typeface="Times New Roman" panose="02020603050405020304" pitchFamily="18" charset="0"/>
                          <a:cs typeface="Times New Roman" panose="02020603050405020304" pitchFamily="18" charset="0"/>
                        </a:rPr>
                        <a:t> có thể được sử dụng cho bất kỳ mục đích nào khi có các truy vấn do con người tạo ra, chẳng hạn như thu thập thông tin trên web, trả lời câu hỏi, v.v.</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4572197"/>
                  </a:ext>
                </a:extLst>
              </a:tr>
            </a:tbl>
          </a:graphicData>
        </a:graphic>
      </p:graphicFrame>
    </p:spTree>
    <p:extLst>
      <p:ext uri="{BB962C8B-B14F-4D97-AF65-F5344CB8AC3E}">
        <p14:creationId xmlns:p14="http://schemas.microsoft.com/office/powerpoint/2010/main" val="409250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Cambria" panose="02040503050406030204" pitchFamily="18" charset="0"/>
              </a:rPr>
              <a:t>Khử</a:t>
            </a:r>
            <a:r>
              <a:rPr lang="vi-VN" sz="2800" b="1" dirty="0">
                <a:latin typeface="Cambria" panose="02040503050406030204" pitchFamily="18" charset="0"/>
              </a:rPr>
              <a:t> nhiễu (denoising)</a:t>
            </a:r>
            <a:r>
              <a:rPr lang="en-US" sz="2800" b="1" dirty="0">
                <a:latin typeface="Cambria" panose="02040503050406030204" pitchFamily="18" charset="0"/>
              </a:rPr>
              <a:t>:</a:t>
            </a:r>
            <a:endParaRPr lang="en-US" sz="2800" b="1" dirty="0">
              <a:solidFill>
                <a:srgbClr val="000000"/>
              </a:solidFill>
              <a:latin typeface="Cambria" panose="02040503050406030204" pitchFamily="18" charset="0"/>
            </a:endParaRPr>
          </a:p>
        </p:txBody>
      </p:sp>
      <p:pic>
        <p:nvPicPr>
          <p:cNvPr id="2050" name="Picture 2" descr="https://b2633864.smushcdn.com/2633864/wp-content/uploads/2021/10/using_machine_learning_to_denoise_images_for_better_ocr_accuracy_header.png?size=700x393&amp;lossy=2&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49" y="1935480"/>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924050" y="5942053"/>
            <a:ext cx="3506088" cy="307777"/>
          </a:xfrm>
          <a:prstGeom prst="rect">
            <a:avLst/>
          </a:prstGeom>
        </p:spPr>
        <p:txBody>
          <a:bodyPr wrap="none">
            <a:spAutoFit/>
          </a:bodyPr>
          <a:lstStyle/>
          <a:p>
            <a:r>
              <a:rPr lang="en-US" dirty="0">
                <a:hlinkClick r:id="rId4"/>
              </a:rPr>
              <a:t>https://github.com/tesseract-ocr/tesseract</a:t>
            </a:r>
            <a:r>
              <a:rPr lang="en-US" dirty="0"/>
              <a:t> </a:t>
            </a:r>
          </a:p>
        </p:txBody>
      </p:sp>
      <p:sp>
        <p:nvSpPr>
          <p:cNvPr id="10" name="Rectangle 9"/>
          <p:cNvSpPr/>
          <p:nvPr/>
        </p:nvSpPr>
        <p:spPr>
          <a:xfrm>
            <a:off x="2120154" y="5482294"/>
            <a:ext cx="8852646" cy="307777"/>
          </a:xfrm>
          <a:prstGeom prst="rect">
            <a:avLst/>
          </a:prstGeom>
        </p:spPr>
        <p:txBody>
          <a:bodyPr wrap="square">
            <a:spAutoFit/>
          </a:bodyPr>
          <a:lstStyle/>
          <a:p>
            <a:r>
              <a:rPr lang="en-US" dirty="0">
                <a:hlinkClick r:id="rId5"/>
              </a:rPr>
              <a:t>https://pyimagesearch.com/2021/10/20/using-machine-learning-to-denoise-images-for-better-ocr-accuracy/</a:t>
            </a:r>
            <a:r>
              <a:rPr lang="en-US" dirty="0"/>
              <a:t> </a:t>
            </a:r>
          </a:p>
        </p:txBody>
      </p:sp>
      <p:pic>
        <p:nvPicPr>
          <p:cNvPr id="2052" name="Picture 4" descr="https://b2633864.smushcdn.com/2633864/wp-content/uploads/2021/10/denoise_documents_dataset.png?size=439x500&amp;lossy=2&amp;strip=1&amp;web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875" y="643803"/>
            <a:ext cx="41814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2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Khử</a:t>
            </a:r>
            <a:r>
              <a:rPr lang="vi-VN" sz="2800" b="1" dirty="0">
                <a:latin typeface="Times New Roman" panose="02020603050405020304" pitchFamily="18" charset="0"/>
                <a:cs typeface="Times New Roman" panose="02020603050405020304" pitchFamily="18" charset="0"/>
              </a:rPr>
              <a:t> nhiễu (denoising)</a:t>
            </a:r>
            <a:r>
              <a:rPr lang="en-US" sz="2800" b="1"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ü"/>
            </a:pPr>
            <a:r>
              <a:rPr lang="en-US" sz="2800" dirty="0" err="1">
                <a:solidFill>
                  <a:srgbClr val="000000"/>
                </a:solidFill>
                <a:latin typeface="Times New Roman" panose="02020603050405020304" pitchFamily="18" charset="0"/>
                <a:cs typeface="Times New Roman" panose="02020603050405020304" pitchFamily="18" charset="0"/>
              </a:rPr>
              <a:t>Phương</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pháp</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khử</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dữ</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nhiễu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dữ</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liệu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tài</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chính</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000000"/>
                </a:solidFill>
                <a:latin typeface="Times New Roman" panose="02020603050405020304" pitchFamily="18" charset="0"/>
                <a:cs typeface="Times New Roman" panose="02020603050405020304" pitchFamily="18" charset="0"/>
                <a:hlinkClick r:id="rId3"/>
              </a:rPr>
              <a:t>http://dx.doi.org/10.1007/978-1-4614-7750-1_18</a:t>
            </a:r>
            <a:r>
              <a:rPr lang="en-US" sz="2800" dirty="0">
                <a:solidFill>
                  <a:srgbClr val="000000"/>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r>
              <a:rPr lang="vi-VN" sz="2800" dirty="0">
                <a:solidFill>
                  <a:srgbClr val="000000"/>
                </a:solidFill>
                <a:latin typeface="Times New Roman" panose="02020603050405020304" pitchFamily="18" charset="0"/>
                <a:cs typeface="Times New Roman" panose="02020603050405020304" pitchFamily="18" charset="0"/>
              </a:rPr>
              <a:t>Phương pháp mã hóa tự động khử nhiễu để phân tích rủi ro tín dụng</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4"/>
              </a:rPr>
              <a:t>https://dl.acm.org/doi/abs/10.1145/3194452.3194456</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Dự báo các chỉ số thị trường chứng khoán bằng cách sử dụng mô hình khử nhiễu Fourier và mô hình học sâu chuỗi thời gian</a:t>
            </a: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5"/>
              </a:rPr>
              <a:t>https://dx.doi.org/10.1109/ACCESS.2021.3086537</a:t>
            </a:r>
            <a:r>
              <a:rPr lang="en-US" sz="28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563176" y="4317259"/>
            <a:ext cx="184731" cy="461665"/>
          </a:xfrm>
          <a:prstGeom prst="rect">
            <a:avLst/>
          </a:prstGeom>
        </p:spPr>
        <p:txBody>
          <a:bodyPr wrap="none">
            <a:spAutoFit/>
          </a:bodyPr>
          <a:lstStyle/>
          <a:p>
            <a:endParaRPr lang="en-US" sz="2400" dirty="0"/>
          </a:p>
        </p:txBody>
      </p:sp>
    </p:spTree>
    <p:extLst>
      <p:ext uri="{BB962C8B-B14F-4D97-AF65-F5344CB8AC3E}">
        <p14:creationId xmlns:p14="http://schemas.microsoft.com/office/powerpoint/2010/main" val="289592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Câu</a:t>
            </a:r>
            <a:r>
              <a:rPr lang="en-US" sz="2800" b="1" dirty="0">
                <a:latin typeface="Times New Roman" panose="02020603050405020304" pitchFamily="18" charset="0"/>
                <a:cs typeface="Times New Roman" panose="02020603050405020304" pitchFamily="18" charset="0"/>
              </a:rPr>
              <a:t> 1: </a:t>
            </a:r>
            <a:r>
              <a:rPr lang="vi-VN" sz="2800" dirty="0">
                <a:latin typeface="Times New Roman" panose="02020603050405020304" pitchFamily="18" charset="0"/>
                <a:cs typeface="Times New Roman" panose="02020603050405020304" pitchFamily="18" charset="0"/>
              </a:rPr>
              <a:t>Trình bày ưu điểm và nhược điểm của Filtering Out Missing Data và Filling In Missing Data</a:t>
            </a: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Câu</a:t>
            </a:r>
            <a:r>
              <a:rPr lang="en-US" sz="2800" b="1" dirty="0">
                <a:latin typeface="Times New Roman" panose="02020603050405020304" pitchFamily="18" charset="0"/>
                <a:cs typeface="Times New Roman" panose="02020603050405020304" pitchFamily="18" charset="0"/>
              </a:rPr>
              <a:t> 2:</a:t>
            </a:r>
            <a:r>
              <a:rPr lang="vi-VN" sz="2800" b="1"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Trình bày phương pháp PointWise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Câu</a:t>
            </a:r>
            <a:r>
              <a:rPr lang="en-US" sz="2800" b="1" dirty="0">
                <a:latin typeface="Times New Roman" panose="02020603050405020304" pitchFamily="18" charset="0"/>
                <a:cs typeface="Times New Roman" panose="02020603050405020304" pitchFamily="18" charset="0"/>
              </a:rPr>
              <a:t> 3: </a:t>
            </a:r>
            <a:r>
              <a:rPr lang="vi-VN" sz="2800" dirty="0">
                <a:latin typeface="Times New Roman" panose="02020603050405020304" pitchFamily="18" charset="0"/>
                <a:cs typeface="Times New Roman" panose="02020603050405020304" pitchFamily="18" charset="0"/>
              </a:rPr>
              <a:t>Trình bày phương pháp Pairwise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Câu</a:t>
            </a:r>
            <a:r>
              <a:rPr lang="en-US" sz="2800" b="1" dirty="0">
                <a:latin typeface="Times New Roman" panose="02020603050405020304" pitchFamily="18" charset="0"/>
                <a:cs typeface="Times New Roman" panose="02020603050405020304" pitchFamily="18" charset="0"/>
              </a:rPr>
              <a:t> 4: </a:t>
            </a:r>
            <a:r>
              <a:rPr lang="vi-VN" sz="2800" dirty="0">
                <a:latin typeface="Times New Roman" panose="02020603050405020304" pitchFamily="18" charset="0"/>
                <a:cs typeface="Times New Roman" panose="02020603050405020304" pitchFamily="18" charset="0"/>
              </a:rPr>
              <a:t>Trình bày phương pháp </a:t>
            </a:r>
            <a:r>
              <a:rPr lang="en-US" sz="2800" dirty="0">
                <a:latin typeface="Times New Roman" panose="02020603050405020304" pitchFamily="18" charset="0"/>
                <a:cs typeface="Times New Roman" panose="02020603050405020304" pitchFamily="18" charset="0"/>
              </a:rPr>
              <a:t>List</a:t>
            </a:r>
            <a:r>
              <a:rPr lang="vi-VN" sz="2800" dirty="0">
                <a:latin typeface="Times New Roman" panose="02020603050405020304" pitchFamily="18" charset="0"/>
                <a:cs typeface="Times New Roman" panose="02020603050405020304" pitchFamily="18" charset="0"/>
              </a:rPr>
              <a:t>wise</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563176" y="4317259"/>
            <a:ext cx="184731" cy="461665"/>
          </a:xfrm>
          <a:prstGeom prst="rect">
            <a:avLst/>
          </a:prstGeom>
        </p:spPr>
        <p:txBody>
          <a:bodyPr wrap="none">
            <a:spAutoFit/>
          </a:bodyPr>
          <a:lstStyle/>
          <a:p>
            <a:endParaRPr lang="en-US" sz="2400" dirty="0"/>
          </a:p>
        </p:txBody>
      </p:sp>
    </p:spTree>
    <p:extLst>
      <p:ext uri="{BB962C8B-B14F-4D97-AF65-F5344CB8AC3E}">
        <p14:creationId xmlns:p14="http://schemas.microsoft.com/office/powerpoint/2010/main" val="395378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dirty="0">
                <a:latin typeface="Cambria" panose="02040503050406030204" pitchFamily="18" charset="0"/>
              </a:rPr>
              <a:t>Sinh viên nắm được các khái niệm và ứng dụng liên quan tới các mô hình máy học về Completion, Machine Translation.</a:t>
            </a:r>
          </a:p>
          <a:p>
            <a:pPr algn="just">
              <a:buFont typeface="Wingdings" panose="05000000000000000000" pitchFamily="2" charset="2"/>
              <a:buChar char="ü"/>
            </a:pPr>
            <a:r>
              <a:rPr lang="vi-VN" sz="2800" dirty="0">
                <a:latin typeface="Cambria" panose="02040503050406030204" pitchFamily="18" charset="0"/>
              </a:rPr>
              <a:t>Giải thích được tầm quan trọng của phân tích kinh doanh, biết được các công cụ phân tích kinh doanh phổ biến.</a:t>
            </a:r>
          </a:p>
          <a:p>
            <a:pPr algn="just">
              <a:buFont typeface="Wingdings" panose="05000000000000000000" pitchFamily="2" charset="2"/>
              <a:buChar char="ü"/>
            </a:pPr>
            <a:r>
              <a:rPr lang="vi-VN" sz="2800" dirty="0">
                <a:latin typeface="Cambria" panose="02040503050406030204" pitchFamily="18" charset="0"/>
              </a:rPr>
              <a:t>Xác định được lợi ích của việc áp dụng mô hình mày học trong phân tích kinh doanh</a:t>
            </a:r>
          </a:p>
          <a:p>
            <a:pPr algn="just">
              <a:buFont typeface="Wingdings" panose="05000000000000000000" pitchFamily="2" charset="2"/>
              <a:buChar char="ü"/>
            </a:pPr>
            <a:r>
              <a:rPr lang="vi-VN" sz="2800" dirty="0">
                <a:latin typeface="Cambria" panose="02040503050406030204" pitchFamily="18" charset="0"/>
              </a:rPr>
              <a:t>Xác định được các ưu điểm và nhược điểm của các mô hình máy học.</a:t>
            </a: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Dịch máy là quá trình sử dụng trí tuệ nhân tạo để tự động dịch văn bản từ ngôn ngữ này sang ngôn ngữ khác mà không cần sự tham gia của con người. </a:t>
            </a:r>
            <a:endParaRPr lang="en-US" sz="2800" dirty="0">
              <a:latin typeface="Cambria" panose="02040503050406030204" pitchFamily="18" charset="0"/>
            </a:endParaRPr>
          </a:p>
        </p:txBody>
      </p:sp>
      <p:pic>
        <p:nvPicPr>
          <p:cNvPr id="1026" name="Picture 2" descr="https://i.meeymedia.com/YUfQ1xDmo_rKfj1olGUUdSmMqRWmpcmgbW4YsJxcG54/rs:auto:640:0/g:no/czM6Ly9tZWV5bGFuZC1jbXMvdXBsb2Fkcy9pbWFnZXMvMjAyMi8xMS8wNy9tdDAxLTE2Njc3NTc2MDYucG5n.png"/>
          <p:cNvPicPr>
            <a:picLocks noChangeAspect="1" noChangeArrowheads="1"/>
          </p:cNvPicPr>
          <p:nvPr/>
        </p:nvPicPr>
        <p:blipFill rotWithShape="1">
          <a:blip r:embed="rId3">
            <a:extLst>
              <a:ext uri="{28A0092B-C50C-407E-A947-70E740481C1C}">
                <a14:useLocalDpi xmlns:a14="http://schemas.microsoft.com/office/drawing/2010/main" val="0"/>
              </a:ext>
            </a:extLst>
          </a:blip>
          <a:srcRect l="16911" r="18922"/>
          <a:stretch/>
        </p:blipFill>
        <p:spPr bwMode="auto">
          <a:xfrm>
            <a:off x="7802880" y="2215714"/>
            <a:ext cx="3911600" cy="340995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2364720"/>
            <a:ext cx="6946050" cy="37574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Phương pháp dịch máy hiện đại không còn dừng lại ở việc dịch bám sát bản gốc để truyền đạt ý nghĩa đầy đủ của văn bản ngôn ngữ gốc bằng ngôn ngữ đích. Mà giờ đây phương pháp này còn phân tích tất cả các thành phần của văn bản, đồng thời nhận biết cả cách thức các từ ảnh hưởng đến nhau.</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3502630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đóng</a:t>
            </a:r>
            <a:r>
              <a:rPr lang="en-US" sz="2800" dirty="0">
                <a:latin typeface="Cambria" panose="02040503050406030204" pitchFamily="18" charset="0"/>
              </a:rPr>
              <a:t> </a:t>
            </a:r>
            <a:r>
              <a:rPr lang="en-US" sz="2800" dirty="0" err="1">
                <a:latin typeface="Cambria" panose="02040503050406030204" pitchFamily="18" charset="0"/>
              </a:rPr>
              <a:t>góp</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Machine Translation:</a:t>
            </a:r>
          </a:p>
          <a:p>
            <a:pPr algn="just">
              <a:buFont typeface="Wingdings" panose="05000000000000000000" pitchFamily="2" charset="2"/>
              <a:buChar char="ü"/>
            </a:pPr>
            <a:r>
              <a:rPr lang="en-US" sz="2800" dirty="0" err="1">
                <a:latin typeface="Cambria" panose="02040503050406030204" pitchFamily="18" charset="0"/>
              </a:rPr>
              <a:t>Hỗ</a:t>
            </a:r>
            <a:r>
              <a:rPr lang="en-US" sz="2800" dirty="0">
                <a:latin typeface="Cambria" panose="02040503050406030204" pitchFamily="18" charset="0"/>
              </a:rPr>
              <a:t> </a:t>
            </a:r>
            <a:r>
              <a:rPr lang="en-US" sz="2800" dirty="0" err="1">
                <a:latin typeface="Cambria" panose="02040503050406030204" pitchFamily="18" charset="0"/>
              </a:rPr>
              <a:t>trợ</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endParaRPr lang="en-US" sz="2800" dirty="0">
              <a:latin typeface="Cambria" panose="02040503050406030204" pitchFamily="18" charset="0"/>
            </a:endParaRPr>
          </a:p>
          <a:p>
            <a:pPr algn="just">
              <a:buFont typeface="Wingdings" panose="05000000000000000000" pitchFamily="2" charset="2"/>
              <a:buChar char="ü"/>
            </a:pPr>
            <a:r>
              <a:rPr lang="vi-VN" sz="2800" dirty="0">
                <a:latin typeface="Cambria" panose="02040503050406030204" pitchFamily="18" charset="0"/>
              </a:rPr>
              <a:t>Tốc độ và khối lượng</a:t>
            </a:r>
            <a:endParaRPr lang="en-US" sz="2800" dirty="0">
              <a:latin typeface="Cambria" panose="02040503050406030204" pitchFamily="18" charset="0"/>
            </a:endParaRPr>
          </a:p>
          <a:p>
            <a:pPr algn="just">
              <a:buFont typeface="Wingdings" panose="05000000000000000000" pitchFamily="2" charset="2"/>
              <a:buChar char="ü"/>
            </a:pPr>
            <a:r>
              <a:rPr lang="vi-VN" sz="2800" dirty="0">
                <a:latin typeface="Cambria" panose="02040503050406030204" pitchFamily="18" charset="0"/>
              </a:rPr>
              <a:t>Nhiều lựa chọn ngôn ngữ</a:t>
            </a:r>
          </a:p>
          <a:p>
            <a:pPr algn="just">
              <a:buFont typeface="Wingdings" panose="05000000000000000000" pitchFamily="2" charset="2"/>
              <a:buChar char="ü"/>
            </a:pPr>
            <a:r>
              <a:rPr lang="vi-VN" sz="2800" dirty="0">
                <a:latin typeface="Cambria" panose="02040503050406030204" pitchFamily="18" charset="0"/>
              </a:rPr>
              <a:t>Dịch vụ dịch tiết kiệm chi phí</a:t>
            </a:r>
          </a:p>
          <a:p>
            <a:pPr marL="0" indent="0" algn="just">
              <a:buNone/>
            </a:pPr>
            <a:endParaRPr lang="vi-VN" sz="2800" dirty="0" err="1">
              <a:latin typeface="Cambria" panose="02040503050406030204" pitchFamily="18" charset="0"/>
            </a:endParaRPr>
          </a:p>
        </p:txBody>
      </p:sp>
      <p:pic>
        <p:nvPicPr>
          <p:cNvPr id="4098" name="Picture 2" descr="mt03-16677573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55" y="1653222"/>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384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b="1" u="sng" dirty="0" err="1">
                <a:latin typeface="Cambria" panose="02040503050406030204" pitchFamily="18" charset="0"/>
              </a:rPr>
              <a:t>Hỗ</a:t>
            </a:r>
            <a:r>
              <a:rPr lang="en-US" sz="2800" b="1" u="sng" dirty="0">
                <a:latin typeface="Cambria" panose="02040503050406030204" pitchFamily="18" charset="0"/>
              </a:rPr>
              <a:t> </a:t>
            </a:r>
            <a:r>
              <a:rPr lang="en-US" sz="2800" b="1" u="sng" dirty="0" err="1">
                <a:latin typeface="Cambria" panose="02040503050406030204" pitchFamily="18" charset="0"/>
              </a:rPr>
              <a:t>trợ</a:t>
            </a:r>
            <a:r>
              <a:rPr lang="en-US" sz="2800" b="1" u="sng" dirty="0">
                <a:latin typeface="Cambria" panose="02040503050406030204" pitchFamily="18" charset="0"/>
              </a:rPr>
              <a:t> </a:t>
            </a:r>
            <a:r>
              <a:rPr lang="en-US" sz="2800" b="1" u="sng" dirty="0" err="1">
                <a:latin typeface="Cambria" panose="02040503050406030204" pitchFamily="18" charset="0"/>
              </a:rPr>
              <a:t>dịch</a:t>
            </a:r>
            <a:r>
              <a:rPr lang="en-US" sz="2800" b="1" u="sng" dirty="0">
                <a:latin typeface="Cambria" panose="02040503050406030204" pitchFamily="18" charset="0"/>
              </a:rPr>
              <a:t> </a:t>
            </a:r>
            <a:r>
              <a:rPr lang="en-US" sz="2800" b="1" u="sng" dirty="0" err="1">
                <a:latin typeface="Cambria" panose="02040503050406030204" pitchFamily="18" charset="0"/>
              </a:rPr>
              <a:t>tự</a:t>
            </a:r>
            <a:r>
              <a:rPr lang="en-US" sz="2800" b="1" u="sng" dirty="0">
                <a:latin typeface="Cambria" panose="02040503050406030204" pitchFamily="18" charset="0"/>
              </a:rPr>
              <a:t> </a:t>
            </a:r>
            <a:r>
              <a:rPr lang="en-US" sz="2800" b="1" u="sng" dirty="0" err="1">
                <a:latin typeface="Cambria" panose="02040503050406030204" pitchFamily="18" charset="0"/>
              </a:rPr>
              <a:t>động</a:t>
            </a:r>
            <a:r>
              <a:rPr lang="en-US" sz="2800" b="1" u="sng" dirty="0">
                <a:latin typeface="Cambria" panose="02040503050406030204" pitchFamily="18" charset="0"/>
              </a:rPr>
              <a:t>:</a:t>
            </a:r>
          </a:p>
          <a:p>
            <a:pPr marL="0" indent="0" algn="just">
              <a:buNone/>
            </a:pP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cung</a:t>
            </a:r>
            <a:r>
              <a:rPr lang="en-US" sz="2800" dirty="0">
                <a:latin typeface="Cambria" panose="02040503050406030204" pitchFamily="18" charset="0"/>
              </a:rPr>
              <a:t> </a:t>
            </a:r>
            <a:r>
              <a:rPr lang="en-US" sz="2800" dirty="0" err="1">
                <a:latin typeface="Cambria" panose="02040503050406030204" pitchFamily="18" charset="0"/>
              </a:rPr>
              <a:t>cấp</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điểm</a:t>
            </a:r>
            <a:r>
              <a:rPr lang="en-US" sz="2800" dirty="0">
                <a:latin typeface="Cambria" panose="02040503050406030204" pitchFamily="18" charset="0"/>
              </a:rPr>
              <a:t> </a:t>
            </a:r>
            <a:r>
              <a:rPr lang="en-US" sz="2800" dirty="0" err="1">
                <a:latin typeface="Cambria" panose="02040503050406030204" pitchFamily="18" charset="0"/>
              </a:rPr>
              <a:t>khởi</a:t>
            </a:r>
            <a:r>
              <a:rPr lang="en-US" sz="2800" dirty="0">
                <a:latin typeface="Cambria" panose="02040503050406030204" pitchFamily="18" charset="0"/>
              </a:rPr>
              <a:t> </a:t>
            </a:r>
            <a:r>
              <a:rPr lang="en-US" sz="2800" dirty="0" err="1">
                <a:latin typeface="Cambria" panose="02040503050406030204" pitchFamily="18" charset="0"/>
              </a:rPr>
              <a:t>đầu</a:t>
            </a:r>
            <a:r>
              <a:rPr lang="en-US" sz="2800" dirty="0">
                <a:latin typeface="Cambria" panose="02040503050406030204" pitchFamily="18" charset="0"/>
              </a:rPr>
              <a:t> </a:t>
            </a:r>
            <a:r>
              <a:rPr lang="en-US" sz="2800" dirty="0" err="1">
                <a:latin typeface="Cambria" panose="02040503050406030204" pitchFamily="18" charset="0"/>
              </a:rPr>
              <a:t>tốt</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biên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viên</a:t>
            </a:r>
            <a:r>
              <a:rPr lang="en-US" sz="2800" dirty="0">
                <a:latin typeface="Cambria" panose="02040503050406030204" pitchFamily="18" charset="0"/>
              </a:rPr>
              <a:t> </a:t>
            </a:r>
            <a:r>
              <a:rPr lang="en-US" sz="2800" dirty="0" err="1">
                <a:latin typeface="Cambria" panose="02040503050406030204" pitchFamily="18" charset="0"/>
              </a:rPr>
              <a:t>chuyên</a:t>
            </a:r>
            <a:r>
              <a:rPr lang="en-US" sz="2800" dirty="0">
                <a:latin typeface="Cambria" panose="02040503050406030204" pitchFamily="18" charset="0"/>
              </a:rPr>
              <a:t> </a:t>
            </a:r>
            <a:r>
              <a:rPr lang="en-US" sz="2800" dirty="0" err="1">
                <a:latin typeface="Cambria" panose="02040503050406030204" pitchFamily="18" charset="0"/>
              </a:rPr>
              <a:t>nghiệp</a:t>
            </a:r>
            <a:r>
              <a:rPr lang="en-US" sz="2800" dirty="0">
                <a:latin typeface="Cambria" panose="02040503050406030204" pitchFamily="18" charset="0"/>
              </a:rPr>
              <a:t>. </a:t>
            </a:r>
            <a:r>
              <a:rPr lang="en-US" sz="2800" dirty="0" err="1">
                <a:latin typeface="Cambria" panose="02040503050406030204" pitchFamily="18" charset="0"/>
              </a:rPr>
              <a:t>Nhiều</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quản</a:t>
            </a:r>
            <a:r>
              <a:rPr lang="en-US" sz="2800" dirty="0">
                <a:latin typeface="Cambria" panose="02040503050406030204" pitchFamily="18" charset="0"/>
              </a:rPr>
              <a:t> </a:t>
            </a:r>
            <a:r>
              <a:rPr lang="en-US" sz="2800" dirty="0" err="1">
                <a:latin typeface="Cambria" panose="02040503050406030204" pitchFamily="18" charset="0"/>
              </a:rPr>
              <a:t>lý</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hợp</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hoặc</a:t>
            </a:r>
            <a:r>
              <a:rPr lang="en-US" sz="2800" dirty="0">
                <a:latin typeface="Cambria" panose="02040503050406030204" pitchFamily="18" charset="0"/>
              </a:rPr>
              <a:t> </a:t>
            </a:r>
            <a:r>
              <a:rPr lang="en-US" sz="2800" dirty="0" err="1">
                <a:latin typeface="Cambria" panose="02040503050406030204" pitchFamily="18" charset="0"/>
              </a:rPr>
              <a:t>nhiều</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 </a:t>
            </a:r>
            <a:r>
              <a:rPr lang="en-US" sz="2800" dirty="0" err="1">
                <a:latin typeface="Cambria" panose="02040503050406030204" pitchFamily="18" charset="0"/>
              </a:rPr>
              <a:t>quy</a:t>
            </a:r>
            <a:r>
              <a:rPr lang="en-US" sz="2800" dirty="0">
                <a:latin typeface="Cambria" panose="02040503050406030204" pitchFamily="18" charset="0"/>
              </a:rPr>
              <a:t>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làm</a:t>
            </a:r>
            <a:r>
              <a:rPr lang="en-US" sz="2800" dirty="0">
                <a:latin typeface="Cambria" panose="02040503050406030204" pitchFamily="18" charset="0"/>
              </a:rPr>
              <a:t> </a:t>
            </a:r>
            <a:r>
              <a:rPr lang="en-US" sz="2800" dirty="0" err="1">
                <a:latin typeface="Cambria" panose="02040503050406030204" pitchFamily="18" charset="0"/>
              </a:rPr>
              <a:t>việc</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họ</a:t>
            </a:r>
            <a:r>
              <a:rPr lang="en-US" sz="2800" dirty="0">
                <a:latin typeface="Cambria" panose="02040503050406030204" pitchFamily="18" charset="0"/>
              </a:rPr>
              <a:t>. </a:t>
            </a:r>
            <a:r>
              <a:rPr lang="en-US" sz="2800" dirty="0" err="1">
                <a:latin typeface="Cambria" panose="02040503050406030204" pitchFamily="18" charset="0"/>
              </a:rPr>
              <a:t>Họ</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chế</a:t>
            </a:r>
            <a:r>
              <a:rPr lang="en-US" sz="2800" dirty="0">
                <a:latin typeface="Cambria" panose="02040503050406030204" pitchFamily="18" charset="0"/>
              </a:rPr>
              <a:t> </a:t>
            </a:r>
            <a:r>
              <a:rPr lang="en-US" sz="2800" dirty="0" err="1">
                <a:latin typeface="Cambria" panose="02040503050406030204" pitchFamily="18" charset="0"/>
              </a:rPr>
              <a:t>độ</a:t>
            </a:r>
            <a:r>
              <a:rPr lang="en-US" sz="2800" dirty="0">
                <a:latin typeface="Cambria" panose="02040503050406030204" pitchFamily="18" charset="0"/>
              </a:rPr>
              <a:t> </a:t>
            </a:r>
            <a:r>
              <a:rPr lang="en-US" sz="2800" dirty="0" err="1">
                <a:latin typeface="Cambria" panose="02040503050406030204" pitchFamily="18" charset="0"/>
              </a:rPr>
              <a:t>cài</a:t>
            </a:r>
            <a:r>
              <a:rPr lang="en-US" sz="2800" dirty="0">
                <a:latin typeface="Cambria" panose="02040503050406030204" pitchFamily="18" charset="0"/>
              </a:rPr>
              <a:t> </a:t>
            </a:r>
            <a:r>
              <a:rPr lang="en-US" sz="2800" dirty="0" err="1">
                <a:latin typeface="Cambria" panose="02040503050406030204" pitchFamily="18" charset="0"/>
              </a:rPr>
              <a:t>đặt</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chạy</a:t>
            </a:r>
            <a:r>
              <a:rPr lang="en-US" sz="2800" dirty="0">
                <a:latin typeface="Cambria" panose="02040503050406030204" pitchFamily="18" charset="0"/>
              </a:rPr>
              <a:t> </a:t>
            </a:r>
            <a:r>
              <a:rPr lang="en-US" sz="2800" dirty="0" err="1">
                <a:latin typeface="Cambria" panose="02040503050406030204" pitchFamily="18" charset="0"/>
              </a:rPr>
              <a:t>bản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 </a:t>
            </a:r>
            <a:r>
              <a:rPr lang="en-US" sz="2800" dirty="0" err="1">
                <a:latin typeface="Cambria" panose="02040503050406030204" pitchFamily="18" charset="0"/>
              </a:rPr>
              <a:t>gửi</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biên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viên</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tiến</a:t>
            </a:r>
            <a:r>
              <a:rPr lang="en-US" sz="2800" dirty="0">
                <a:latin typeface="Cambria" panose="02040503050406030204" pitchFamily="18" charset="0"/>
              </a:rPr>
              <a:t> </a:t>
            </a:r>
            <a:r>
              <a:rPr lang="en-US" sz="2800" dirty="0" err="1">
                <a:latin typeface="Cambria" panose="02040503050406030204" pitchFamily="18" charset="0"/>
              </a:rPr>
              <a:t>hành</a:t>
            </a:r>
            <a:r>
              <a:rPr lang="en-US" sz="2800" dirty="0">
                <a:latin typeface="Cambria" panose="02040503050406030204" pitchFamily="18" charset="0"/>
              </a:rPr>
              <a:t> </a:t>
            </a:r>
            <a:r>
              <a:rPr lang="en-US" sz="2800" dirty="0" err="1">
                <a:latin typeface="Cambria" panose="02040503050406030204" pitchFamily="18" charset="0"/>
              </a:rPr>
              <a:t>chỉnh</a:t>
            </a:r>
            <a:r>
              <a:rPr lang="en-US" sz="2800" dirty="0">
                <a:latin typeface="Cambria" panose="02040503050406030204" pitchFamily="18" charset="0"/>
              </a:rPr>
              <a:t> </a:t>
            </a:r>
            <a:r>
              <a:rPr lang="en-US" sz="2800" dirty="0" err="1">
                <a:latin typeface="Cambria" panose="02040503050406030204" pitchFamily="18" charset="0"/>
              </a:rPr>
              <a:t>sửa</a:t>
            </a:r>
            <a:r>
              <a:rPr lang="en-US" sz="2800" dirty="0">
                <a:latin typeface="Cambria" panose="02040503050406030204" pitchFamily="18" charset="0"/>
              </a:rPr>
              <a:t> </a:t>
            </a:r>
            <a:r>
              <a:rPr lang="en-US" sz="2800" dirty="0" err="1">
                <a:latin typeface="Cambria" panose="02040503050406030204" pitchFamily="18" charset="0"/>
              </a:rPr>
              <a:t>bản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a:t>
            </a:r>
          </a:p>
        </p:txBody>
      </p:sp>
    </p:spTree>
    <p:extLst>
      <p:ext uri="{BB962C8B-B14F-4D97-AF65-F5344CB8AC3E}">
        <p14:creationId xmlns:p14="http://schemas.microsoft.com/office/powerpoint/2010/main" val="2529254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a:latin typeface="Cambria" panose="02040503050406030204" pitchFamily="18" charset="0"/>
              </a:rPr>
              <a:t>Tốc độ và khối lượng</a:t>
            </a:r>
            <a:r>
              <a:rPr lang="en-US" sz="2800" b="1" u="sng" dirty="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a:latin typeface="Cambria" panose="02040503050406030204" pitchFamily="18" charset="0"/>
              </a:rPr>
              <a:t>Dịch vụ dịch máy hoạt động rất nhanh, dịch hàng triệu từ gần như ngay lập tức. Dịch vụ này có thể dịch một lượng lớn dữ liệu, chẳng hạn như cuộc trò chuyện theo thời gian thực hoặc các vụ án tố tụng có quy mô lớn. Dịch vụ này cũng có thể xử lý các tài liệu bằng tiếng nước ngoài, tìm kiếm các thuật ngữ có liên quan và ghi nhớ các thuật ngữ đó cho các ứng dụng trong tương lai.</a:t>
            </a:r>
            <a:endParaRPr lang="en-US" sz="2800" dirty="0">
              <a:latin typeface="Cambria" panose="02040503050406030204" pitchFamily="18" charset="0"/>
            </a:endParaRPr>
          </a:p>
        </p:txBody>
      </p:sp>
    </p:spTree>
    <p:extLst>
      <p:ext uri="{BB962C8B-B14F-4D97-AF65-F5344CB8AC3E}">
        <p14:creationId xmlns:p14="http://schemas.microsoft.com/office/powerpoint/2010/main" val="3330252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a:latin typeface="Cambria" panose="02040503050406030204" pitchFamily="18" charset="0"/>
              </a:rPr>
              <a:t>Nhiều lựa chọn ngôn ngữ</a:t>
            </a:r>
            <a:r>
              <a:rPr lang="en-US" sz="2800" b="1" u="sng" dirty="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a:latin typeface="Cambria" panose="02040503050406030204" pitchFamily="18" charset="0"/>
              </a:rPr>
              <a:t>Có nhiều nhà cung cấp dịch vụ dịch máy lớn hỗ trợ từ 50 đến hơn 100 ngôn ngữ. Hoạt động dịch cũng diễn ra đồng thời cho nhiều ngôn ngữ, điều này rất hữu ích cho việc phát hành sản phẩm trên toàn cầu cũng như việc cập nhật tài liệu.</a:t>
            </a:r>
            <a:endParaRPr lang="en-US" sz="2800" dirty="0">
              <a:latin typeface="Cambria" panose="02040503050406030204" pitchFamily="18" charset="0"/>
            </a:endParaRPr>
          </a:p>
        </p:txBody>
      </p:sp>
    </p:spTree>
    <p:extLst>
      <p:ext uri="{BB962C8B-B14F-4D97-AF65-F5344CB8AC3E}">
        <p14:creationId xmlns:p14="http://schemas.microsoft.com/office/powerpoint/2010/main" val="1034215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a:latin typeface="Cambria" panose="02040503050406030204" pitchFamily="18" charset="0"/>
              </a:rPr>
              <a:t>Dịch vụ dịch tiết kiệm chi phí</a:t>
            </a:r>
            <a:r>
              <a:rPr lang="en-US" sz="2800" b="1" u="sng" dirty="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a:latin typeface="Cambria" panose="02040503050406030204" pitchFamily="18" charset="0"/>
              </a:rPr>
              <a:t>Dịch máy làm tăng hiệu suất và giúp cung cấp bản dịch nhanh hơn, giảm thiểu thời gian đưa ra thị trường. Do sự tham gia của con người vào quá trình dịch ít hơn nên dịch vụ dịch máy cung cấp các bản dịch cơ bản nhưng cũng có giá trị, giúp giảm thiểu cả chi phí và thời gian trả dự án. </a:t>
            </a:r>
            <a:endParaRPr lang="en-US" sz="2800" dirty="0">
              <a:latin typeface="Cambria" panose="02040503050406030204" pitchFamily="18" charset="0"/>
            </a:endParaRPr>
          </a:p>
          <a:p>
            <a:pPr marL="0" indent="0" algn="just">
              <a:buNone/>
            </a:pPr>
            <a:r>
              <a:rPr lang="vi-VN" sz="2800" b="1" u="sng" dirty="0">
                <a:latin typeface="Cambria" panose="02040503050406030204" pitchFamily="18" charset="0"/>
              </a:rPr>
              <a:t>Ví dụ:</a:t>
            </a:r>
            <a:r>
              <a:rPr lang="vi-VN" sz="2800" dirty="0">
                <a:latin typeface="Cambria" panose="02040503050406030204" pitchFamily="18" charset="0"/>
              </a:rPr>
              <a:t> trong các dự án lớn, bạn có thể tích hợp dịch vụ dịch máy với hệ thống quản lý nội dung của mình để tự động gắn thẻ và sắp xếp nội dung trước khi dịch nội dung đó sang các ngôn ngữ khác.</a:t>
            </a:r>
            <a:endParaRPr lang="en-US" sz="2800" dirty="0">
              <a:latin typeface="Cambria" panose="02040503050406030204" pitchFamily="18" charset="0"/>
            </a:endParaRPr>
          </a:p>
        </p:txBody>
      </p:sp>
    </p:spTree>
    <p:extLst>
      <p:ext uri="{BB962C8B-B14F-4D97-AF65-F5344CB8AC3E}">
        <p14:creationId xmlns:p14="http://schemas.microsoft.com/office/powerpoint/2010/main" val="146300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122" name="Picture 2" descr="Diagram showing the process in which Amazon Translate translates documents using more than 5,500 translation combin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33" y="1558939"/>
            <a:ext cx="9677510" cy="42318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1: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Machine Translation </a:t>
            </a:r>
            <a:r>
              <a:rPr lang="en-US" sz="2800" dirty="0" err="1">
                <a:latin typeface="Cambria" panose="02040503050406030204" pitchFamily="18" charset="0"/>
              </a:rPr>
              <a:t>của</a:t>
            </a:r>
            <a:r>
              <a:rPr lang="en-US" sz="2800" dirty="0">
                <a:latin typeface="Cambria" panose="02040503050406030204" pitchFamily="18" charset="0"/>
              </a:rPr>
              <a:t> Amazon</a:t>
            </a:r>
          </a:p>
        </p:txBody>
      </p:sp>
    </p:spTree>
    <p:extLst>
      <p:ext uri="{BB962C8B-B14F-4D97-AF65-F5344CB8AC3E}">
        <p14:creationId xmlns:p14="http://schemas.microsoft.com/office/powerpoint/2010/main" val="1290186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2: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Machine Translation </a:t>
            </a:r>
            <a:r>
              <a:rPr lang="en-US" sz="2800" dirty="0" err="1">
                <a:latin typeface="Cambria" panose="02040503050406030204" pitchFamily="18" charset="0"/>
              </a:rPr>
              <a:t>của</a:t>
            </a:r>
            <a:r>
              <a:rPr lang="en-US" sz="2800" dirty="0">
                <a:latin typeface="Cambria" panose="02040503050406030204" pitchFamily="18" charset="0"/>
              </a:rPr>
              <a:t> Google</a:t>
            </a:r>
          </a:p>
        </p:txBody>
      </p:sp>
      <p:pic>
        <p:nvPicPr>
          <p:cNvPr id="8" name="Picture 7"/>
          <p:cNvPicPr>
            <a:picLocks noChangeAspect="1"/>
          </p:cNvPicPr>
          <p:nvPr/>
        </p:nvPicPr>
        <p:blipFill>
          <a:blip r:embed="rId3"/>
          <a:stretch>
            <a:fillRect/>
          </a:stretch>
        </p:blipFill>
        <p:spPr>
          <a:xfrm>
            <a:off x="2561111" y="1647117"/>
            <a:ext cx="6843353" cy="3856054"/>
          </a:xfrm>
          <a:prstGeom prst="rect">
            <a:avLst/>
          </a:prstGeom>
        </p:spPr>
      </p:pic>
    </p:spTree>
    <p:extLst>
      <p:ext uri="{BB962C8B-B14F-4D97-AF65-F5344CB8AC3E}">
        <p14:creationId xmlns:p14="http://schemas.microsoft.com/office/powerpoint/2010/main" val="812035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25627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a:latin typeface="Cambria" panose="02040503050406030204" pitchFamily="18" charset="0"/>
              </a:rPr>
              <a:t>Câu</a:t>
            </a:r>
            <a:r>
              <a:rPr lang="en-US" sz="2800" dirty="0">
                <a:latin typeface="Cambria" panose="02040503050406030204" pitchFamily="18" charset="0"/>
              </a:rPr>
              <a:t> 3: </a:t>
            </a:r>
            <a:r>
              <a:rPr lang="en-US" sz="2800" dirty="0" err="1">
                <a:latin typeface="Cambria" panose="02040503050406030204" pitchFamily="18" charset="0"/>
              </a:rPr>
              <a:t>Hãy</a:t>
            </a:r>
            <a:r>
              <a:rPr lang="en-US" sz="2800" dirty="0">
                <a:latin typeface="Cambria" panose="02040503050406030204" pitchFamily="18" charset="0"/>
              </a:rPr>
              <a:t> </a:t>
            </a:r>
            <a:r>
              <a:rPr lang="en-US" sz="2800" dirty="0" err="1">
                <a:latin typeface="Cambria" panose="02040503050406030204" pitchFamily="18" charset="0"/>
              </a:rPr>
              <a:t>sử</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Python </a:t>
            </a:r>
            <a:r>
              <a:rPr lang="en-US" sz="2800" dirty="0" err="1">
                <a:latin typeface="Cambria" panose="02040503050406030204" pitchFamily="18" charset="0"/>
              </a:rPr>
              <a:t>triệu</a:t>
            </a:r>
            <a:r>
              <a:rPr lang="en-US" sz="2800" dirty="0">
                <a:latin typeface="Cambria" panose="02040503050406030204" pitchFamily="18" charset="0"/>
              </a:rPr>
              <a:t> </a:t>
            </a:r>
            <a:r>
              <a:rPr lang="en-US" sz="2800" dirty="0" err="1">
                <a:latin typeface="Cambria" panose="02040503050406030204" pitchFamily="18" charset="0"/>
              </a:rPr>
              <a:t>gọi</a:t>
            </a:r>
            <a:r>
              <a:rPr lang="en-US" sz="2800" dirty="0">
                <a:latin typeface="Cambria" panose="02040503050406030204" pitchFamily="18" charset="0"/>
              </a:rPr>
              <a:t> Google API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viết</a:t>
            </a:r>
            <a:r>
              <a:rPr lang="en-US" sz="2800" dirty="0">
                <a:latin typeface="Cambria" panose="02040503050406030204" pitchFamily="18" charset="0"/>
              </a:rPr>
              <a:t> App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đoạn</a:t>
            </a:r>
            <a:r>
              <a:rPr lang="en-US" sz="2800" dirty="0">
                <a:latin typeface="Cambria" panose="02040503050406030204" pitchFamily="18" charset="0"/>
              </a:rPr>
              <a:t> </a:t>
            </a:r>
            <a:r>
              <a:rPr lang="en-US" sz="2800" dirty="0" err="1">
                <a:latin typeface="Cambria" panose="02040503050406030204" pitchFamily="18" charset="0"/>
              </a:rPr>
              <a:t>văn</a:t>
            </a:r>
            <a:endParaRPr lang="en-US" sz="2800" dirty="0">
              <a:latin typeface="Cambria" panose="02040503050406030204" pitchFamily="18" charset="0"/>
            </a:endParaRPr>
          </a:p>
          <a:p>
            <a:pPr marL="0" indent="0" algn="just">
              <a:buNone/>
            </a:pPr>
            <a:r>
              <a:rPr lang="en-US" sz="2400" dirty="0">
                <a:latin typeface="Cambria" panose="02040503050406030204" pitchFamily="18" charset="0"/>
                <a:hlinkClick r:id="rId3"/>
              </a:rPr>
              <a:t>https://codelabs.developers.google.com/codelabs/cloud-translation-python3#0</a:t>
            </a:r>
            <a:r>
              <a:rPr lang="en-US" sz="2400" dirty="0">
                <a:latin typeface="Cambria" panose="02040503050406030204" pitchFamily="18" charset="0"/>
              </a:rPr>
              <a:t> </a:t>
            </a:r>
          </a:p>
        </p:txBody>
      </p:sp>
      <p:pic>
        <p:nvPicPr>
          <p:cNvPr id="8" name="Picture 7"/>
          <p:cNvPicPr>
            <a:picLocks noChangeAspect="1"/>
          </p:cNvPicPr>
          <p:nvPr/>
        </p:nvPicPr>
        <p:blipFill>
          <a:blip r:embed="rId4"/>
          <a:stretch>
            <a:fillRect/>
          </a:stretch>
        </p:blipFill>
        <p:spPr>
          <a:xfrm>
            <a:off x="3389925" y="2451525"/>
            <a:ext cx="5772150" cy="2876550"/>
          </a:xfrm>
          <a:prstGeom prst="rect">
            <a:avLst/>
          </a:prstGeom>
        </p:spPr>
      </p:pic>
    </p:spTree>
    <p:extLst>
      <p:ext uri="{BB962C8B-B14F-4D97-AF65-F5344CB8AC3E}">
        <p14:creationId xmlns:p14="http://schemas.microsoft.com/office/powerpoint/2010/main" val="842854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073733" y="844943"/>
            <a:ext cx="7364667" cy="5457563"/>
          </a:xfrm>
          <a:prstGeom prst="rect">
            <a:avLst/>
          </a:prstGeom>
        </p:spPr>
      </p:pic>
    </p:spTree>
    <p:extLst>
      <p:ext uri="{BB962C8B-B14F-4D97-AF65-F5344CB8AC3E}">
        <p14:creationId xmlns:p14="http://schemas.microsoft.com/office/powerpoint/2010/main" val="144674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a:latin typeface="Cambria" panose="02040503050406030204" pitchFamily="18" charset="0"/>
              </a:rPr>
              <a:t>1.2.4. Completion</a:t>
            </a:r>
          </a:p>
          <a:p>
            <a:pPr marL="457200" indent="-457200" algn="just">
              <a:buFont typeface="Wingdings" panose="05000000000000000000" pitchFamily="2" charset="2"/>
              <a:buChar char="v"/>
            </a:pPr>
            <a:r>
              <a:rPr lang="vi-VN" sz="2800">
                <a:latin typeface="Cambria" panose="02040503050406030204" pitchFamily="18" charset="0"/>
              </a:rPr>
              <a:t>1.2.5. Machine Translation</a:t>
            </a:r>
          </a:p>
          <a:p>
            <a:pPr marL="457200" indent="-457200" algn="just">
              <a:buFont typeface="Wingdings" panose="05000000000000000000" pitchFamily="2" charset="2"/>
              <a:buChar char="v"/>
            </a:pPr>
            <a:r>
              <a:rPr lang="vi-VN" sz="2800">
                <a:latin typeface="Cambria" panose="02040503050406030204" pitchFamily="18" charset="0"/>
              </a:rPr>
              <a:t>1.3.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1.3.1. Phân tích kinh doanh</a:t>
            </a:r>
          </a:p>
          <a:p>
            <a:pPr marL="457200" indent="-457200" algn="just">
              <a:buFont typeface="Wingdings" panose="05000000000000000000" pitchFamily="2" charset="2"/>
              <a:buChar char="v"/>
            </a:pPr>
            <a:r>
              <a:rPr lang="vi-VN" sz="280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1.3.4. Ưu điểm và nhược điểm của máy học</a:t>
            </a:r>
            <a:endParaRPr lang="en-US" sz="2800">
              <a:solidFill>
                <a:srgbClr val="000000"/>
              </a:solidFill>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909251" y="821802"/>
            <a:ext cx="6161158" cy="5503844"/>
          </a:xfrm>
          <a:prstGeom prst="rect">
            <a:avLst/>
          </a:prstGeom>
        </p:spPr>
      </p:pic>
    </p:spTree>
    <p:extLst>
      <p:ext uri="{BB962C8B-B14F-4D97-AF65-F5344CB8AC3E}">
        <p14:creationId xmlns:p14="http://schemas.microsoft.com/office/powerpoint/2010/main" val="438810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24056" cy="508000"/>
            <a:chOff x="789624" y="1191463"/>
            <a:chExt cx="742405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2308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 Máy học trong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1.3.1.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1.3.4. Ưu điểm và nhược điểm của máy học</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3189316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Phân tích kinh doanh giúp nhà quản lý phác họa tình hình phát triển kinh tế và nắm bắt được điểm mạnh, điểm yếu để định hướng tương lai của doanh nghiệp. Có thể thấy đây là một trong những công việc quan trọng, ảnh hưởng đến sự </a:t>
            </a:r>
            <a:r>
              <a:rPr lang="en-US" sz="2800" dirty="0" err="1">
                <a:latin typeface="Cambria" panose="02040503050406030204" pitchFamily="18" charset="0"/>
              </a:rPr>
              <a:t>thành</a:t>
            </a:r>
            <a:r>
              <a:rPr lang="en-US" sz="2800" dirty="0">
                <a:latin typeface="Cambria" panose="02040503050406030204" pitchFamily="18" charset="0"/>
              </a:rPr>
              <a:t> </a:t>
            </a:r>
            <a:r>
              <a:rPr lang="en-US" sz="2800" dirty="0" err="1">
                <a:latin typeface="Cambria" panose="02040503050406030204" pitchFamily="18" charset="0"/>
              </a:rPr>
              <a:t>công</a:t>
            </a:r>
            <a:r>
              <a:rPr lang="en-US" sz="2800" dirty="0">
                <a:latin typeface="Cambria" panose="02040503050406030204" pitchFamily="18" charset="0"/>
              </a:rPr>
              <a:t> hay </a:t>
            </a:r>
            <a:r>
              <a:rPr lang="en-US" sz="2800" dirty="0" err="1">
                <a:latin typeface="Cambria" panose="02040503050406030204" pitchFamily="18" charset="0"/>
              </a:rPr>
              <a:t>thất</a:t>
            </a:r>
            <a:r>
              <a:rPr lang="en-US" sz="2800" dirty="0">
                <a:latin typeface="Cambria" panose="02040503050406030204" pitchFamily="18" charset="0"/>
              </a:rPr>
              <a:t> </a:t>
            </a:r>
            <a:r>
              <a:rPr lang="en-US" sz="2800" dirty="0" err="1">
                <a:latin typeface="Cambria" panose="02040503050406030204" pitchFamily="18" charset="0"/>
              </a:rPr>
              <a:t>bại</a:t>
            </a:r>
            <a:r>
              <a:rPr lang="vi-VN" sz="2800" dirty="0">
                <a:latin typeface="Cambria" panose="02040503050406030204" pitchFamily="18" charset="0"/>
              </a:rPr>
              <a:t> của bất kỳ tổ chức kinh doanh nào.</a:t>
            </a:r>
            <a:endParaRPr lang="en-US" sz="2800" dirty="0">
              <a:solidFill>
                <a:srgbClr val="000000"/>
              </a:solidFill>
              <a:latin typeface="Cambria" panose="02040503050406030204" pitchFamily="18" charset="0"/>
            </a:endParaRPr>
          </a:p>
        </p:txBody>
      </p:sp>
      <p:pic>
        <p:nvPicPr>
          <p:cNvPr id="1026" name="Picture 2" descr="Data Analyst là gì? Liệu các doanh nghiệp tại Việt Nam có đang thật sự cần  - Multi-cont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338" y="2768669"/>
            <a:ext cx="57150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26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Phân tích kinh doanh đôi khi chính là phân tích tình hình thực tế của cả doanh nghiệp. Phân tích kinh doanh cần có sự cung cấp phương tiện thông tin, nguồn dữ liệu cần thiết để quá trình phân tích diễn ra nhanh chóng, chuẩn xác. </a:t>
            </a:r>
            <a:endParaRPr lang="en-US" sz="2800" dirty="0">
              <a:latin typeface="Cambria" panose="02040503050406030204" pitchFamily="18" charset="0"/>
            </a:endParaRPr>
          </a:p>
        </p:txBody>
      </p:sp>
      <p:pic>
        <p:nvPicPr>
          <p:cNvPr id="10" name="Picture 9"/>
          <p:cNvPicPr>
            <a:picLocks noChangeAspect="1"/>
          </p:cNvPicPr>
          <p:nvPr/>
        </p:nvPicPr>
        <p:blipFill rotWithShape="1">
          <a:blip r:embed="rId3"/>
          <a:srcRect l="10862" t="18825" r="8914"/>
          <a:stretch/>
        </p:blipFill>
        <p:spPr>
          <a:xfrm>
            <a:off x="4838254" y="2564295"/>
            <a:ext cx="4504203" cy="3313044"/>
          </a:xfrm>
          <a:prstGeom prst="rect">
            <a:avLst/>
          </a:prstGeom>
        </p:spPr>
      </p:pic>
    </p:spTree>
    <p:extLst>
      <p:ext uri="{BB962C8B-B14F-4D97-AF65-F5344CB8AC3E}">
        <p14:creationId xmlns:p14="http://schemas.microsoft.com/office/powerpoint/2010/main" val="158942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Có thể phản ánh quy trình phân tích thông qua sự thu thập, lưu trữ thông tin hay thông qua các phần mềm công nghệ. Nhờ sự ứng dụng công nghệ trong phân tích kinh doanh, độ chính xác đạt được sẽ cao, tiếp cận được những đánh giá chuẩn xác, toàn diện về mọi mặt để giúp Công ty kiểm soát được khối dữ liệu khổng lồ và xác định được giải pháp cần thiết.</a:t>
            </a:r>
            <a:endParaRPr lang="en-US" sz="2800" dirty="0">
              <a:solidFill>
                <a:srgbClr val="000000"/>
              </a:solidFill>
              <a:latin typeface="Cambria" panose="02040503050406030204" pitchFamily="18" charset="0"/>
            </a:endParaRPr>
          </a:p>
        </p:txBody>
      </p:sp>
      <p:pic>
        <p:nvPicPr>
          <p:cNvPr id="2050" name="Picture 2" descr="Business Data Analyst*in (IHK) - IHK-Bildungszentrum Karlsru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844" y="3115567"/>
            <a:ext cx="4147366" cy="31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286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1.3.2. Công cụ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1. Microsoft Power BI</a:t>
            </a:r>
          </a:p>
          <a:p>
            <a:pPr marL="457200" indent="-457200" algn="just">
              <a:buFont typeface="Wingdings" panose="05000000000000000000" pitchFamily="2" charset="2"/>
              <a:buChar char="v"/>
            </a:pPr>
            <a:r>
              <a:rPr lang="en-US" sz="2800" dirty="0">
                <a:latin typeface="Cambria" panose="02040503050406030204" pitchFamily="18" charset="0"/>
              </a:rPr>
              <a:t>2. Tableau</a:t>
            </a:r>
          </a:p>
          <a:p>
            <a:pPr marL="457200" indent="-457200" algn="just">
              <a:buFont typeface="Wingdings" panose="05000000000000000000" pitchFamily="2" charset="2"/>
              <a:buChar char="v"/>
            </a:pPr>
            <a:r>
              <a:rPr lang="en-US" sz="2800" dirty="0">
                <a:latin typeface="Cambria" panose="02040503050406030204" pitchFamily="18" charset="0"/>
              </a:rPr>
              <a:t>3. </a:t>
            </a:r>
            <a:r>
              <a:rPr lang="en-US" sz="2800" dirty="0" err="1">
                <a:latin typeface="Cambria" panose="02040503050406030204" pitchFamily="18" charset="0"/>
              </a:rPr>
              <a:t>Qlik</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a:latin typeface="Cambria" panose="02040503050406030204" pitchFamily="18" charset="0"/>
              </a:rPr>
              <a:t>4. Domo</a:t>
            </a:r>
          </a:p>
          <a:p>
            <a:pPr marL="457200" indent="-457200" algn="just">
              <a:buFont typeface="Wingdings" panose="05000000000000000000" pitchFamily="2" charset="2"/>
              <a:buChar char="v"/>
            </a:pPr>
            <a:r>
              <a:rPr lang="en-US" sz="2800" dirty="0">
                <a:latin typeface="Cambria" panose="02040503050406030204" pitchFamily="18" charset="0"/>
              </a:rPr>
              <a:t>5. Oracle Analytics Cloud</a:t>
            </a:r>
          </a:p>
          <a:p>
            <a:pPr marL="457200" indent="-457200" algn="just">
              <a:buFont typeface="Wingdings" panose="05000000000000000000" pitchFamily="2" charset="2"/>
              <a:buChar char="v"/>
            </a:pPr>
            <a:r>
              <a:rPr lang="en-US" sz="2800" dirty="0">
                <a:latin typeface="Cambria" panose="02040503050406030204" pitchFamily="18" charset="0"/>
              </a:rPr>
              <a:t>6. Looker</a:t>
            </a:r>
          </a:p>
          <a:p>
            <a:pPr marL="457200" indent="-457200" algn="just">
              <a:buFont typeface="Wingdings" panose="05000000000000000000" pitchFamily="2" charset="2"/>
              <a:buChar char="v"/>
            </a:pPr>
            <a:r>
              <a:rPr lang="en-US" sz="2800" dirty="0">
                <a:latin typeface="Cambria" panose="02040503050406030204" pitchFamily="18" charset="0"/>
              </a:rPr>
              <a:t>7. Apache Spark</a:t>
            </a:r>
          </a:p>
          <a:p>
            <a:pPr marL="457200" indent="-457200" algn="just">
              <a:buFont typeface="Wingdings" panose="05000000000000000000" pitchFamily="2" charset="2"/>
              <a:buChar char="v"/>
            </a:pPr>
            <a:r>
              <a:rPr lang="en-US" sz="2800" dirty="0">
                <a:latin typeface="Cambria" panose="02040503050406030204" pitchFamily="18" charset="0"/>
              </a:rPr>
              <a:t>8.JMP PRO</a:t>
            </a:r>
            <a:endParaRPr lang="vi-VN" sz="2800" dirty="0">
              <a:latin typeface="Cambria" panose="02040503050406030204" pitchFamily="18" charset="0"/>
            </a:endParaRPr>
          </a:p>
        </p:txBody>
      </p:sp>
    </p:spTree>
    <p:extLst>
      <p:ext uri="{BB962C8B-B14F-4D97-AF65-F5344CB8AC3E}">
        <p14:creationId xmlns:p14="http://schemas.microsoft.com/office/powerpoint/2010/main" val="3471282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u="sng" dirty="0" err="1">
                <a:latin typeface="Cambria" panose="02040503050406030204" pitchFamily="18" charset="0"/>
              </a:rPr>
              <a:t>Câu</a:t>
            </a:r>
            <a:r>
              <a:rPr lang="en-US" sz="2800" b="1" u="sng" dirty="0">
                <a:latin typeface="Cambria" panose="02040503050406030204" pitchFamily="18" charset="0"/>
              </a:rPr>
              <a:t> 1: </a:t>
            </a:r>
            <a:r>
              <a:rPr lang="en-US" sz="2800" dirty="0" err="1">
                <a:latin typeface="Cambria" panose="02040503050406030204" pitchFamily="18" charset="0"/>
              </a:rPr>
              <a:t>Tìm</a:t>
            </a:r>
            <a:r>
              <a:rPr lang="en-US" sz="2800" dirty="0">
                <a:latin typeface="Cambria" panose="02040503050406030204" pitchFamily="18" charset="0"/>
              </a:rPr>
              <a:t> </a:t>
            </a:r>
            <a:r>
              <a:rPr lang="en-US" sz="2800" dirty="0" err="1">
                <a:latin typeface="Cambria" panose="02040503050406030204" pitchFamily="18" charset="0"/>
              </a:rPr>
              <a:t>hiểu</a:t>
            </a:r>
            <a:r>
              <a:rPr lang="en-US" sz="2800" dirty="0">
                <a:latin typeface="Cambria" panose="02040503050406030204" pitchFamily="18" charset="0"/>
              </a:rPr>
              <a:t> Looker </a:t>
            </a:r>
            <a:r>
              <a:rPr lang="en-US" sz="2800" dirty="0">
                <a:latin typeface="Cambria" panose="02040503050406030204" pitchFamily="18" charset="0"/>
                <a:hlinkClick r:id="rId3"/>
              </a:rPr>
              <a:t>https://cloud.google.com/looker?hl=en</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b="1" u="sng" dirty="0" err="1">
                <a:latin typeface="Cambria" panose="02040503050406030204" pitchFamily="18" charset="0"/>
              </a:rPr>
              <a:t>Câu</a:t>
            </a:r>
            <a:r>
              <a:rPr lang="en-US" sz="2800" b="1" u="sng" dirty="0">
                <a:latin typeface="Cambria" panose="02040503050406030204" pitchFamily="18" charset="0"/>
              </a:rPr>
              <a:t> 2:</a:t>
            </a:r>
            <a:r>
              <a:rPr lang="en-US" sz="2800" dirty="0">
                <a:latin typeface="Cambria" panose="02040503050406030204" pitchFamily="18" charset="0"/>
              </a:rPr>
              <a:t> </a:t>
            </a:r>
            <a:r>
              <a:rPr lang="en-US" sz="2800" dirty="0" err="1">
                <a:latin typeface="Cambria" panose="02040503050406030204" pitchFamily="18" charset="0"/>
              </a:rPr>
              <a:t>Tìm</a:t>
            </a:r>
            <a:r>
              <a:rPr lang="en-US" sz="2800" dirty="0">
                <a:latin typeface="Cambria" panose="02040503050406030204" pitchFamily="18" charset="0"/>
              </a:rPr>
              <a:t> </a:t>
            </a:r>
            <a:r>
              <a:rPr lang="en-US" sz="2800" dirty="0" err="1">
                <a:latin typeface="Cambria" panose="02040503050406030204" pitchFamily="18" charset="0"/>
              </a:rPr>
              <a:t>hiểu</a:t>
            </a:r>
            <a:r>
              <a:rPr lang="en-US" sz="2800" dirty="0">
                <a:latin typeface="Cambria" panose="02040503050406030204" pitchFamily="18" charset="0"/>
              </a:rPr>
              <a:t> Apache Spark: </a:t>
            </a:r>
            <a:r>
              <a:rPr lang="en-US" sz="2800" dirty="0">
                <a:latin typeface="Cambria" panose="02040503050406030204" pitchFamily="18" charset="0"/>
                <a:hlinkClick r:id="rId4"/>
              </a:rPr>
              <a:t>https://spark.apache.org</a:t>
            </a:r>
            <a:r>
              <a:rPr lang="en-US" sz="2800" dirty="0">
                <a:latin typeface="Cambria" panose="02040503050406030204" pitchFamily="18" charset="0"/>
              </a:rPr>
              <a:t> </a:t>
            </a:r>
            <a:endParaRPr lang="vi-VN" sz="2800" dirty="0">
              <a:latin typeface="Cambria" panose="02040503050406030204" pitchFamily="18" charset="0"/>
            </a:endParaRPr>
          </a:p>
        </p:txBody>
      </p:sp>
    </p:spTree>
    <p:extLst>
      <p:ext uri="{BB962C8B-B14F-4D97-AF65-F5344CB8AC3E}">
        <p14:creationId xmlns:p14="http://schemas.microsoft.com/office/powerpoint/2010/main" val="3386781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1.3.3. Ứng dụng của </a:t>
              </a:r>
              <a:r>
                <a:rPr lang="en-US" sz="2800">
                  <a:latin typeface="Cambria" panose="02040503050406030204" pitchFamily="18" charset="0"/>
                </a:rPr>
                <a:t>ML</a:t>
              </a:r>
              <a:r>
                <a:rPr lang="vi-VN" sz="2800">
                  <a:latin typeface="Cambria" panose="02040503050406030204" pitchFamily="18" charset="0"/>
                </a:rPr>
                <a:t> trong </a:t>
              </a:r>
              <a:r>
                <a:rPr lang="en-US" sz="2800">
                  <a:latin typeface="Cambria" panose="02040503050406030204" pitchFamily="18" charset="0"/>
                </a:rPr>
                <a:t>BA</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Private service for each Company</a:t>
            </a:r>
          </a:p>
          <a:p>
            <a:pPr marL="457200" indent="-457200" algn="just">
              <a:buFont typeface="Wingdings" panose="05000000000000000000" pitchFamily="2" charset="2"/>
              <a:buChar char="v"/>
            </a:pPr>
            <a:r>
              <a:rPr lang="en-US" sz="2800" dirty="0">
                <a:latin typeface="Cambria" panose="02040503050406030204" pitchFamily="18" charset="0"/>
              </a:rPr>
              <a:t>Cloud service</a:t>
            </a:r>
            <a:endParaRPr lang="vi-VN" sz="2800" dirty="0">
              <a:latin typeface="Cambria" panose="02040503050406030204" pitchFamily="18" charset="0"/>
            </a:endParaRPr>
          </a:p>
        </p:txBody>
      </p:sp>
    </p:spTree>
    <p:extLst>
      <p:ext uri="{BB962C8B-B14F-4D97-AF65-F5344CB8AC3E}">
        <p14:creationId xmlns:p14="http://schemas.microsoft.com/office/powerpoint/2010/main" val="3321089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1.3.3. Ứng dụng của </a:t>
              </a:r>
              <a:r>
                <a:rPr lang="en-US" sz="2800">
                  <a:latin typeface="Cambria" panose="02040503050406030204" pitchFamily="18" charset="0"/>
                </a:rPr>
                <a:t>ML</a:t>
              </a:r>
              <a:r>
                <a:rPr lang="vi-VN" sz="2800">
                  <a:latin typeface="Cambria" panose="02040503050406030204" pitchFamily="18" charset="0"/>
                </a:rPr>
                <a:t> trong </a:t>
              </a:r>
              <a:r>
                <a:rPr lang="en-US" sz="2800">
                  <a:latin typeface="Cambria" panose="02040503050406030204" pitchFamily="18" charset="0"/>
                </a:rPr>
                <a:t>BA</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giúp</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nhà</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theo</a:t>
            </a:r>
            <a:r>
              <a:rPr lang="en-US" sz="2800" dirty="0">
                <a:latin typeface="Cambria" panose="02040503050406030204" pitchFamily="18" charset="0"/>
              </a:rPr>
              <a:t> </a:t>
            </a:r>
            <a:r>
              <a:rPr lang="en-US" sz="2800" dirty="0" err="1">
                <a:latin typeface="Cambria" panose="02040503050406030204" pitchFamily="18" charset="0"/>
              </a:rPr>
              <a:t>hai</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a:t>
            </a:r>
          </a:p>
          <a:p>
            <a:pPr algn="just">
              <a:buFont typeface="Wingdings" panose="05000000000000000000" pitchFamily="2" charset="2"/>
              <a:buChar char="Ø"/>
            </a:pPr>
            <a:r>
              <a:rPr lang="vi-VN" sz="2800" b="1" dirty="0">
                <a:latin typeface="Cambria" panose="02040503050406030204" pitchFamily="18" charset="0"/>
              </a:rPr>
              <a:t>1. Providing analytics-driven insights</a:t>
            </a:r>
            <a:r>
              <a:rPr lang="en-US" sz="2800" b="1" dirty="0">
                <a:latin typeface="Cambria" panose="02040503050406030204" pitchFamily="18" charset="0"/>
              </a:rPr>
              <a:t>:</a:t>
            </a:r>
          </a:p>
          <a:p>
            <a:pPr marL="0" indent="0" algn="just">
              <a:buNone/>
            </a:pP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hiểu</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cung</a:t>
            </a:r>
            <a:r>
              <a:rPr lang="en-US" sz="2800" dirty="0">
                <a:latin typeface="Cambria" panose="02040503050406030204" pitchFamily="18" charset="0"/>
              </a:rPr>
              <a:t> </a:t>
            </a:r>
            <a:r>
              <a:rPr lang="en-US" sz="2800" dirty="0" err="1">
                <a:latin typeface="Cambria" panose="02040503050406030204" pitchFamily="18" charset="0"/>
              </a:rPr>
              <a:t>cấp</a:t>
            </a:r>
            <a:r>
              <a:rPr lang="en-US" sz="2800" dirty="0">
                <a:latin typeface="Cambria" panose="02040503050406030204" pitchFamily="18" charset="0"/>
              </a:rPr>
              <a:t> </a:t>
            </a:r>
            <a:r>
              <a:rPr lang="en-US" sz="2800" dirty="0" err="1">
                <a:latin typeface="Cambria" panose="02040503050406030204" pitchFamily="18" charset="0"/>
              </a:rPr>
              <a:t>thông</a:t>
            </a:r>
            <a:r>
              <a:rPr lang="en-US" sz="2800" dirty="0">
                <a:latin typeface="Cambria" panose="02040503050406030204" pitchFamily="18" charset="0"/>
              </a:rPr>
              <a:t> tin chi </a:t>
            </a:r>
            <a:r>
              <a:rPr lang="en-US" sz="2800" dirty="0" err="1">
                <a:latin typeface="Cambria" panose="02040503050406030204" pitchFamily="18" charset="0"/>
              </a:rPr>
              <a:t>tiết</a:t>
            </a:r>
            <a:r>
              <a:rPr lang="en-US" sz="2800" dirty="0">
                <a:latin typeface="Cambria" panose="02040503050406030204" pitchFamily="18" charset="0"/>
              </a:rPr>
              <a:t> </a:t>
            </a:r>
            <a:r>
              <a:rPr lang="en-US" sz="2800" dirty="0" err="1">
                <a:latin typeface="Cambria" panose="02040503050406030204" pitchFamily="18" charset="0"/>
              </a:rPr>
              <a:t>dựa</a:t>
            </a:r>
            <a:r>
              <a:rPr lang="en-US" sz="2800" dirty="0">
                <a:latin typeface="Cambria" panose="02040503050406030204" pitchFamily="18" charset="0"/>
              </a:rPr>
              <a:t> </a:t>
            </a:r>
            <a:r>
              <a:rPr lang="en-US" sz="2800" dirty="0" err="1">
                <a:latin typeface="Cambria" panose="02040503050406030204" pitchFamily="18" charset="0"/>
              </a:rPr>
              <a:t>trên</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vi-VN" sz="2800" dirty="0">
                <a:latin typeface="Cambria" panose="02040503050406030204" pitchFamily="18" charset="0"/>
              </a:rPr>
              <a:t>Các kết quả do ML tạo ra hoặc phân tích dự đoán được lấy từ dữ liệu và được điều khiển bởi phân tích</a:t>
            </a:r>
            <a:r>
              <a:rPr lang="en-US" sz="2800" dirty="0">
                <a:latin typeface="Cambria" panose="02040503050406030204" pitchFamily="18" charset="0"/>
              </a:rPr>
              <a:t>(</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dựa</a:t>
            </a:r>
            <a:r>
              <a:rPr lang="en-US" sz="2800" dirty="0">
                <a:latin typeface="Cambria" panose="02040503050406030204" pitchFamily="18" charset="0"/>
              </a:rPr>
              <a:t> </a:t>
            </a:r>
            <a:r>
              <a:rPr lang="en-US" sz="2800" dirty="0" err="1">
                <a:latin typeface="Cambria" panose="02040503050406030204" pitchFamily="18" charset="0"/>
              </a:rPr>
              <a:t>trên</a:t>
            </a:r>
            <a:r>
              <a:rPr lang="en-US" sz="2800" dirty="0">
                <a:latin typeface="Cambria" panose="02040503050406030204" pitchFamily="18" charset="0"/>
              </a:rPr>
              <a:t> </a:t>
            </a:r>
            <a:r>
              <a:rPr lang="en-US" sz="2800" dirty="0" err="1">
                <a:latin typeface="Cambria" panose="02040503050406030204" pitchFamily="18" charset="0"/>
              </a:rPr>
              <a:t>trải</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Human)</a:t>
            </a:r>
          </a:p>
          <a:p>
            <a:pPr algn="just">
              <a:buFont typeface="Wingdings" panose="05000000000000000000" pitchFamily="2" charset="2"/>
              <a:buChar char="Ø"/>
            </a:pPr>
            <a:r>
              <a:rPr lang="vi-VN" sz="2800" b="1" dirty="0">
                <a:latin typeface="Cambria" panose="02040503050406030204" pitchFamily="18" charset="0"/>
              </a:rPr>
              <a:t>2. Boosting analyst productivity</a:t>
            </a:r>
            <a:endParaRPr lang="en-US" sz="2800" b="1" dirty="0">
              <a:latin typeface="Cambria" panose="02040503050406030204" pitchFamily="18" charset="0"/>
            </a:endParaRPr>
          </a:p>
          <a:p>
            <a:pPr marL="0" indent="0" algn="just">
              <a:buNone/>
            </a:pP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hiểu</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khả</a:t>
            </a:r>
            <a:r>
              <a:rPr lang="en-US" sz="2800" dirty="0">
                <a:latin typeface="Cambria" panose="02040503050406030204" pitchFamily="18" charset="0"/>
              </a:rPr>
              <a:t> </a:t>
            </a:r>
            <a:r>
              <a:rPr lang="en-US" sz="2800" dirty="0" err="1">
                <a:latin typeface="Cambria" panose="02040503050406030204" pitchFamily="18" charset="0"/>
              </a:rPr>
              <a:t>năng</a:t>
            </a:r>
            <a:r>
              <a:rPr lang="en-US" sz="2800" dirty="0">
                <a:latin typeface="Cambria" panose="02040503050406030204" pitchFamily="18" charset="0"/>
              </a:rPr>
              <a:t> </a:t>
            </a:r>
            <a:r>
              <a:rPr lang="en-US" sz="2800" dirty="0" err="1">
                <a:latin typeface="Cambria" panose="02040503050406030204" pitchFamily="18" charset="0"/>
              </a:rPr>
              <a:t>tăng</a:t>
            </a:r>
            <a:r>
              <a:rPr lang="en-US" sz="2800" dirty="0">
                <a:latin typeface="Cambria" panose="02040503050406030204" pitchFamily="18" charset="0"/>
              </a:rPr>
              <a:t> </a:t>
            </a:r>
            <a:r>
              <a:rPr lang="en-US" sz="2800" dirty="0" err="1">
                <a:latin typeface="Cambria" panose="02040503050406030204" pitchFamily="18" charset="0"/>
              </a:rPr>
              <a:t>năng</a:t>
            </a:r>
            <a:r>
              <a:rPr lang="en-US" sz="2800" dirty="0">
                <a:latin typeface="Cambria" panose="02040503050406030204" pitchFamily="18" charset="0"/>
              </a:rPr>
              <a:t> </a:t>
            </a:r>
            <a:r>
              <a:rPr lang="en-US" sz="2800" dirty="0" err="1">
                <a:latin typeface="Cambria" panose="02040503050406030204" pitchFamily="18" charset="0"/>
              </a:rPr>
              <a:t>suất</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nhà</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vi-VN" sz="2800" dirty="0">
                <a:latin typeface="Cambria" panose="02040503050406030204" pitchFamily="18" charset="0"/>
              </a:rPr>
              <a:t>Các khả năng được hỗ trợ bởi ML trong các nền tảng phân tích hiện đại giúp các nhà phân tích đẩy nhanh thời gian từ việc lấy dữ liệu đến đưa ra quyết định.</a:t>
            </a:r>
          </a:p>
        </p:txBody>
      </p:sp>
    </p:spTree>
    <p:extLst>
      <p:ext uri="{BB962C8B-B14F-4D97-AF65-F5344CB8AC3E}">
        <p14:creationId xmlns:p14="http://schemas.microsoft.com/office/powerpoint/2010/main" val="186372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91984" cy="508000"/>
            <a:chOff x="789624" y="1191463"/>
            <a:chExt cx="7491984"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9100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1.3.4. Ưu điểm và nhược điểm của máy học</a:t>
              </a:r>
              <a:endParaRPr lang="en-US" sz="2800" b="1">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nhóm</a:t>
            </a:r>
            <a:r>
              <a:rPr lang="en-US" sz="2800" dirty="0">
                <a:latin typeface="Cambria" panose="02040503050406030204" pitchFamily="18" charset="0"/>
              </a:rPr>
              <a:t> </a:t>
            </a:r>
            <a:r>
              <a:rPr lang="en-US" sz="2800" dirty="0" err="1">
                <a:latin typeface="Cambria" panose="02040503050406030204" pitchFamily="18" charset="0"/>
              </a:rPr>
              <a:t>thảo</a:t>
            </a:r>
            <a:r>
              <a:rPr lang="en-US" sz="2800" dirty="0">
                <a:latin typeface="Cambria" panose="02040503050406030204" pitchFamily="18" charset="0"/>
              </a:rPr>
              <a:t> </a:t>
            </a:r>
            <a:r>
              <a:rPr lang="en-US" sz="2800" dirty="0" err="1">
                <a:latin typeface="Cambria" panose="02040503050406030204" pitchFamily="18" charset="0"/>
              </a:rPr>
              <a:t>luận</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đưa</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ưu</a:t>
            </a:r>
            <a:r>
              <a:rPr lang="en-US" sz="2800" dirty="0">
                <a:latin typeface="Cambria" panose="02040503050406030204" pitchFamily="18" charset="0"/>
              </a:rPr>
              <a:t> </a:t>
            </a:r>
            <a:r>
              <a:rPr lang="en-US" sz="2800" dirty="0" err="1">
                <a:latin typeface="Cambria" panose="02040503050406030204" pitchFamily="18" charset="0"/>
              </a:rPr>
              <a:t>điểm</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nhược</a:t>
            </a:r>
            <a:r>
              <a:rPr lang="en-US" sz="2800" dirty="0">
                <a:latin typeface="Cambria" panose="02040503050406030204" pitchFamily="18" charset="0"/>
              </a:rPr>
              <a:t> </a:t>
            </a:r>
            <a:r>
              <a:rPr lang="en-US" sz="2800" dirty="0" err="1">
                <a:latin typeface="Cambria" panose="02040503050406030204" pitchFamily="18" charset="0"/>
              </a:rPr>
              <a:t>điểm</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10 </a:t>
            </a:r>
            <a:r>
              <a:rPr lang="en-US" sz="2800" dirty="0" err="1">
                <a:latin typeface="Cambria" panose="02040503050406030204" pitchFamily="18" charset="0"/>
              </a:rPr>
              <a:t>phút</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b="1" u="sng" dirty="0" err="1">
                <a:solidFill>
                  <a:srgbClr val="000000"/>
                </a:solidFill>
                <a:latin typeface="Cambria" panose="02040503050406030204" pitchFamily="18" charset="0"/>
              </a:rPr>
              <a:t>Lưu</a:t>
            </a:r>
            <a:r>
              <a:rPr lang="en-US" sz="2800" b="1" u="sng" dirty="0">
                <a:solidFill>
                  <a:srgbClr val="000000"/>
                </a:solidFill>
                <a:latin typeface="Cambria" panose="02040503050406030204" pitchFamily="18" charset="0"/>
              </a:rPr>
              <a:t> ý:</a:t>
            </a:r>
          </a:p>
          <a:p>
            <a:pPr algn="just">
              <a:buFont typeface="Wingdings" panose="05000000000000000000" pitchFamily="2" charset="2"/>
              <a:buChar char="ü"/>
            </a:pPr>
            <a:r>
              <a:rPr lang="en-US" sz="2800" dirty="0" err="1">
                <a:solidFill>
                  <a:srgbClr val="000000"/>
                </a:solidFill>
                <a:latin typeface="Cambria" panose="02040503050406030204" pitchFamily="18" charset="0"/>
              </a:rPr>
              <a:t>Tập</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trung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vào</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ứng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dụng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của</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máy</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học</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trong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lĩnh</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vực</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kinh</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tế</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kinh</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doanh</a:t>
            </a:r>
            <a:r>
              <a:rPr lang="en-US" sz="280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quản</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lý</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tài</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chính</a:t>
            </a:r>
            <a:endParaRPr lang="en-US" sz="2800" dirty="0">
              <a:solidFill>
                <a:srgbClr val="000000"/>
              </a:solidFill>
              <a:latin typeface="Cambria" panose="02040503050406030204" pitchFamily="18" charset="0"/>
            </a:endParaRPr>
          </a:p>
          <a:p>
            <a:pPr algn="just">
              <a:buFont typeface="Wingdings" panose="05000000000000000000" pitchFamily="2" charset="2"/>
              <a:buChar char="ü"/>
            </a:pPr>
            <a:r>
              <a:rPr lang="en-US" sz="2800" dirty="0" err="1">
                <a:solidFill>
                  <a:srgbClr val="000000"/>
                </a:solidFill>
                <a:latin typeface="Cambria" panose="02040503050406030204" pitchFamily="18" charset="0"/>
              </a:rPr>
              <a:t>Phần</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ưu</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điểm</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tập</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trung</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vào</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trả</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lời</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câu</a:t>
            </a:r>
            <a:r>
              <a:rPr lang="en-US" sz="2800" dirty="0">
                <a:solidFill>
                  <a:srgbClr val="000000"/>
                </a:solidFill>
                <a:latin typeface="Cambria" panose="02040503050406030204" pitchFamily="18" charset="0"/>
              </a:rPr>
              <a:t> </a:t>
            </a:r>
            <a:r>
              <a:rPr lang="en-US" sz="2800" dirty="0" err="1">
                <a:solidFill>
                  <a:srgbClr val="000000"/>
                </a:solidFill>
                <a:latin typeface="Cambria" panose="02040503050406030204" pitchFamily="18" charset="0"/>
              </a:rPr>
              <a:t>hỏi</a:t>
            </a:r>
            <a:r>
              <a:rPr lang="en-US" sz="2800" dirty="0">
                <a:solidFill>
                  <a:srgbClr val="000000"/>
                </a:solidFill>
                <a:latin typeface="Cambria" panose="02040503050406030204" pitchFamily="18" charset="0"/>
              </a:rPr>
              <a:t> “Why use machine learning with analytics?”</a:t>
            </a:r>
          </a:p>
        </p:txBody>
      </p:sp>
    </p:spTree>
    <p:extLst>
      <p:ext uri="{BB962C8B-B14F-4D97-AF65-F5344CB8AC3E}">
        <p14:creationId xmlns:p14="http://schemas.microsoft.com/office/powerpoint/2010/main" val="2402024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a:latin typeface="Cambria" panose="02040503050406030204" pitchFamily="18" charset="0"/>
              </a:rPr>
              <a:t>Completion là bài toán điền những giá trị còn thiếu của một điểm dữ liệu. Trong nhiều bài toán thực tế, việc thu thập toàn bộ thông tin của một điểm dữ liệu</a:t>
            </a:r>
            <a:r>
              <a:rPr lang="en-US" sz="2800">
                <a:latin typeface="Cambria" panose="02040503050406030204" pitchFamily="18" charset="0"/>
              </a:rPr>
              <a:t> </a:t>
            </a:r>
            <a:r>
              <a:rPr lang="vi-VN" sz="2800">
                <a:latin typeface="Cambria" panose="02040503050406030204" pitchFamily="18" charset="0"/>
              </a:rPr>
              <a:t>là không kh</a:t>
            </a:r>
            <a:r>
              <a:rPr lang="en-US" sz="2800">
                <a:latin typeface="Cambria" panose="02040503050406030204" pitchFamily="18" charset="0"/>
              </a:rPr>
              <a:t>ả</a:t>
            </a:r>
            <a:r>
              <a:rPr lang="vi-VN" sz="2800">
                <a:latin typeface="Cambria" panose="02040503050406030204" pitchFamily="18" charset="0"/>
              </a:rPr>
              <a:t> thi. Nhiệm vụ của bài toán này là dựa trên mối tương quan giữa các điểm dữ liệu để dự đoán những giá trị còn thiếu.</a:t>
            </a:r>
          </a:p>
          <a:p>
            <a:pPr marL="457200" indent="-457200" algn="just">
              <a:buFont typeface="Wingdings" panose="05000000000000000000" pitchFamily="2" charset="2"/>
              <a:buChar char="v"/>
            </a:pPr>
            <a:r>
              <a:rPr lang="en-US" sz="2800">
                <a:latin typeface="Cambria" panose="02040503050406030204" pitchFamily="18" charset="0"/>
              </a:rPr>
              <a:t>Ví dụ như ta rất khó mà thu thập được đầy đủ các thông tin phản hồi của khách hàng liên quan tới sản phẩm hay dịch vụ. Ta thấy trong các hệ thống thương mại điện tử, khi khách hàng mua sản phẩm ta mong muốn khách hàng sẽ để lại các đánh giá, nhưng hầu như tỉ lệ mà khách hàng để lại các đánh giá này rất là ít, điều đó có nghĩa là việc dựa vào các đánh giá này để đưa ra các quyết định là chưa hẳn hiệu quả.</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4255077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349956"/>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trình bày ứng dụng máy học liên quan tới Completion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trình bày ứng dụng máy học liên quan tới Machine Translation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dirty="0">
                <a:latin typeface="Times New Roman" panose="02020603050405020304" pitchFamily="18" charset="0"/>
                <a:cs typeface="Times New Roman" panose="02020603050405020304" pitchFamily="18" charset="0"/>
              </a:rPr>
              <a:t> Phân tích kinh doanh là gì?</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Trình bày các Công cụ phân tích kinh doanh phổ biến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5:</a:t>
            </a:r>
            <a:r>
              <a:rPr lang="vi-VN" sz="2400" dirty="0">
                <a:latin typeface="Times New Roman" panose="02020603050405020304" pitchFamily="18" charset="0"/>
                <a:cs typeface="Times New Roman" panose="02020603050405020304" pitchFamily="18" charset="0"/>
              </a:rPr>
              <a:t> Trình bày ứng dụng của máy học trong phân tích kinh doanh, cho ví dụ minh họa</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6:</a:t>
            </a:r>
            <a:r>
              <a:rPr lang="vi-VN" sz="2400" dirty="0">
                <a:latin typeface="Times New Roman" panose="02020603050405020304" pitchFamily="18" charset="0"/>
                <a:cs typeface="Times New Roman" panose="02020603050405020304" pitchFamily="18" charset="0"/>
              </a:rPr>
              <a:t> Trình bày Ưu điểm và nhược điểm của máy học, cho ví dụ minh họa</a:t>
            </a:r>
          </a:p>
        </p:txBody>
      </p:sp>
    </p:spTree>
    <p:extLst>
      <p:ext uri="{BB962C8B-B14F-4D97-AF65-F5344CB8AC3E}">
        <p14:creationId xmlns:p14="http://schemas.microsoft.com/office/powerpoint/2010/main" val="4095774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3539430"/>
          </a:xfrm>
          <a:prstGeom prst="rect">
            <a:avLst/>
          </a:prstGeom>
        </p:spPr>
        <p:txBody>
          <a:bodyPr wrap="square">
            <a:spAutoFit/>
          </a:bodyPr>
          <a:lstStyle/>
          <a:p>
            <a:pPr marL="457200" indent="-457200" algn="just">
              <a:buFont typeface="Wingdings" panose="05000000000000000000" pitchFamily="2" charset="2"/>
              <a:buChar char="v"/>
            </a:pPr>
            <a:r>
              <a:rPr lang="vi-VN" sz="2800">
                <a:latin typeface="Cambria" panose="02040503050406030204" pitchFamily="18" charset="0"/>
              </a:rPr>
              <a:t>2. Dữ liệu</a:t>
            </a:r>
          </a:p>
          <a:p>
            <a:pPr marL="457200" indent="-457200" algn="just">
              <a:buFont typeface="Wingdings" panose="05000000000000000000" pitchFamily="2" charset="2"/>
              <a:buChar char="v"/>
            </a:pPr>
            <a:r>
              <a:rPr lang="vi-VN" sz="2800">
                <a:latin typeface="Cambria" panose="02040503050406030204" pitchFamily="18" charset="0"/>
              </a:rPr>
              <a:t>2.1. Dữ liệu là gì?</a:t>
            </a:r>
          </a:p>
          <a:p>
            <a:pPr marL="457200" indent="-457200" algn="just">
              <a:buFont typeface="Wingdings" panose="05000000000000000000" pitchFamily="2" charset="2"/>
              <a:buChar char="v"/>
            </a:pPr>
            <a:r>
              <a:rPr lang="vi-VN" sz="2800">
                <a:latin typeface="Cambria" panose="02040503050406030204" pitchFamily="18" charset="0"/>
              </a:rPr>
              <a:t>2.2. Tầm quan trọng của dữ liệu</a:t>
            </a:r>
          </a:p>
          <a:p>
            <a:pPr marL="457200" indent="-457200" algn="just">
              <a:buFont typeface="Wingdings" panose="05000000000000000000" pitchFamily="2" charset="2"/>
              <a:buChar char="v"/>
            </a:pPr>
            <a:r>
              <a:rPr lang="vi-VN" sz="2800">
                <a:latin typeface="Cambria" panose="02040503050406030204" pitchFamily="18" charset="0"/>
              </a:rPr>
              <a:t>2.3. Nguyên tắc Garbage In - Garbage Out</a:t>
            </a:r>
          </a:p>
          <a:p>
            <a:pPr marL="457200" indent="-457200" algn="just">
              <a:buFont typeface="Wingdings" panose="05000000000000000000" pitchFamily="2" charset="2"/>
              <a:buChar char="v"/>
            </a:pPr>
            <a:r>
              <a:rPr lang="vi-VN" sz="2800">
                <a:latin typeface="Cambria" panose="02040503050406030204" pitchFamily="18" charset="0"/>
              </a:rPr>
              <a:t>2.4. Các loại Dữ liệu thường gặp </a:t>
            </a:r>
          </a:p>
          <a:p>
            <a:pPr marL="457200" indent="-457200" algn="just">
              <a:buFont typeface="Wingdings" panose="05000000000000000000" pitchFamily="2" charset="2"/>
              <a:buChar char="v"/>
            </a:pPr>
            <a:r>
              <a:rPr lang="vi-VN" sz="2800">
                <a:latin typeface="Cambria" panose="02040503050406030204" pitchFamily="18" charset="0"/>
              </a:rPr>
              <a:t>2.5. Dữ liệu trong hệ thống kinh doanh và ngoài hệ thống kinh doanh</a:t>
            </a:r>
          </a:p>
          <a:p>
            <a:pPr marL="457200" indent="-457200" algn="just">
              <a:buFont typeface="Wingdings" panose="05000000000000000000" pitchFamily="2" charset="2"/>
              <a:buChar char="v"/>
            </a:pPr>
            <a:r>
              <a:rPr lang="vi-VN" sz="2800">
                <a:latin typeface="Cambria" panose="02040503050406030204" pitchFamily="18" charset="0"/>
              </a:rPr>
              <a:t>2.6. Thiết kế cấu trúc dữ liệu phục vụ cho mô hình máy học</a:t>
            </a:r>
          </a:p>
          <a:p>
            <a:pPr marL="457200" indent="-457200" algn="just">
              <a:buFont typeface="Wingdings" panose="05000000000000000000" pitchFamily="2" charset="2"/>
              <a:buChar char="v"/>
            </a:pPr>
            <a:r>
              <a:rPr lang="vi-VN" sz="2800">
                <a:latin typeface="Cambria" panose="02040503050406030204" pitchFamily="18" charset="0"/>
              </a:rPr>
              <a:t>2.7. Thách thức khi xử lý Big Data</a:t>
            </a:r>
          </a:p>
        </p:txBody>
      </p:sp>
    </p:spTree>
    <p:extLst>
      <p:ext uri="{BB962C8B-B14F-4D97-AF65-F5344CB8AC3E}">
        <p14:creationId xmlns:p14="http://schemas.microsoft.com/office/powerpoint/2010/main" val="326333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Và việc thu thập thông tin của khách hàng cũng rất khó, không phải lúc nào ta cũng thu thập hết được thông tin và cũng chưa chắc gì thông tin này cung cấp là chính xác, đơn giản khách hàng chỉ cung cấp đại dữ liệu để qua các bước tiếp theo. Hoặc hệ thống của ta phải bỏ qua các yêu cầu nhập liệu vì nếu yếu cầu quá phức tạp thì người sử dụng có thể rời bỏ hệ thống. Do đó nếu dựa vào thông tin chi tiết của khách hàng để ra các quyết định nào đó cũng chưa hẳn chính xác vì nó còn thiếu quá nhiều thông tin, dẫn tới ta phải có các giải pháp completion phù hợp.</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411704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Ví dụ xử lý Missing Data trong Python</a:t>
            </a:r>
          </a:p>
          <a:p>
            <a:pPr algn="just">
              <a:buFont typeface="Wingdings" panose="05000000000000000000" pitchFamily="2" charset="2"/>
              <a:buChar char="ü"/>
            </a:pPr>
            <a:r>
              <a:rPr lang="en-US" sz="2800">
                <a:solidFill>
                  <a:srgbClr val="000000"/>
                </a:solidFill>
                <a:latin typeface="Cambria" panose="02040503050406030204" pitchFamily="18" charset="0"/>
              </a:rPr>
              <a:t>Lọc dữ liệu bị thiếu (Filtering Out Missing Data)</a:t>
            </a:r>
          </a:p>
          <a:p>
            <a:pPr algn="just">
              <a:buFont typeface="Wingdings" panose="05000000000000000000" pitchFamily="2" charset="2"/>
              <a:buChar char="ü"/>
            </a:pPr>
            <a:r>
              <a:rPr lang="en-US" sz="2800">
                <a:solidFill>
                  <a:srgbClr val="000000"/>
                </a:solidFill>
                <a:latin typeface="Cambria" panose="02040503050406030204" pitchFamily="18" charset="0"/>
              </a:rPr>
              <a:t>Điền dữ liệu còn thiếu(Filling In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168839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solidFill>
                  <a:srgbClr val="000000"/>
                </a:solidFill>
                <a:latin typeface="Cambria" panose="02040503050406030204" pitchFamily="18" charset="0"/>
              </a:rPr>
              <a:t>Lọc dữ liệu bị thiếu (Filtering Out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
        <p:nvSpPr>
          <p:cNvPr id="9" name="Rectangle 1">
            <a:extLst>
              <a:ext uri="{FF2B5EF4-FFF2-40B4-BE49-F238E27FC236}">
                <a16:creationId xmlns:a16="http://schemas.microsoft.com/office/drawing/2014/main" id="{821A7E09-1E25-D7BA-1DC8-64B98A51A50A}"/>
              </a:ext>
            </a:extLst>
          </p:cNvPr>
          <p:cNvSpPr>
            <a:spLocks noChangeArrowheads="1"/>
          </p:cNvSpPr>
          <p:nvPr/>
        </p:nvSpPr>
        <p:spPr bwMode="auto">
          <a:xfrm>
            <a:off x="1207008" y="1382112"/>
            <a:ext cx="8187798"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from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numpy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nan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pandas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 = pd.DataFrame([[</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10</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 = data.dropna()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cleaned2=data.dropna(</a:t>
            </a:r>
            <a:r>
              <a:rPr kumimoji="0" lang="en-US" altLang="en-US" sz="2400" b="0" i="0" u="none" strike="noStrike" cap="none" normalizeH="0" baseline="0">
                <a:ln>
                  <a:noFill/>
                </a:ln>
                <a:solidFill>
                  <a:srgbClr val="660099"/>
                </a:solidFill>
                <a:effectLst/>
                <a:latin typeface="Arial Unicode MS" panose="020B0604020202020204" pitchFamily="34" charset="-128"/>
                <a:ea typeface="JetBrains Mono"/>
              </a:rPr>
              <a:t>how</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'all'</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(cleaned2)</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669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solidFill>
                  <a:srgbClr val="000000"/>
                </a:solidFill>
                <a:latin typeface="Cambria" panose="02040503050406030204" pitchFamily="18" charset="0"/>
              </a:rPr>
              <a:t>Điền dữ liệu còn thiếu(Filling In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
        <p:nvSpPr>
          <p:cNvPr id="9" name="Rectangle 1">
            <a:extLst>
              <a:ext uri="{FF2B5EF4-FFF2-40B4-BE49-F238E27FC236}">
                <a16:creationId xmlns:a16="http://schemas.microsoft.com/office/drawing/2014/main" id="{1947E004-8831-E04D-B202-3968A7D54E82}"/>
              </a:ext>
            </a:extLst>
          </p:cNvPr>
          <p:cNvSpPr>
            <a:spLocks noChangeArrowheads="1"/>
          </p:cNvSpPr>
          <p:nvPr/>
        </p:nvSpPr>
        <p:spPr bwMode="auto">
          <a:xfrm>
            <a:off x="815123" y="1636282"/>
            <a:ext cx="8496081"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from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numpy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nan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pandas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 = pd.DataFrame([[</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10</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cleaned=data.fillna(data.mean())</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05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a:latin typeface="Cambria" panose="02040503050406030204" pitchFamily="18" charset="0"/>
              </a:rPr>
              <a:t>liên</a:t>
            </a:r>
            <a:r>
              <a:rPr lang="en-US" sz="2800" dirty="0">
                <a:latin typeface="Cambria" panose="02040503050406030204" pitchFamily="18" charset="0"/>
              </a:rPr>
              <a:t> </a:t>
            </a:r>
            <a:r>
              <a:rPr lang="en-US" sz="2800" dirty="0" err="1">
                <a:latin typeface="Cambria" panose="02040503050406030204" pitchFamily="18" charset="0"/>
              </a:rPr>
              <a:t>quan</a:t>
            </a:r>
            <a:r>
              <a:rPr lang="en-US" sz="2800" dirty="0">
                <a:latin typeface="Cambria" panose="02040503050406030204" pitchFamily="18" charset="0"/>
              </a:rPr>
              <a:t> </a:t>
            </a:r>
            <a:r>
              <a:rPr lang="en-US" sz="2800" dirty="0" err="1">
                <a:latin typeface="Cambria" panose="02040503050406030204" pitchFamily="18" charset="0"/>
              </a:rPr>
              <a:t>tới</a:t>
            </a:r>
            <a:r>
              <a:rPr lang="en-US" sz="2800" dirty="0">
                <a:latin typeface="Cambria" panose="02040503050406030204" pitchFamily="18" charset="0"/>
              </a:rPr>
              <a:t> Completion:</a:t>
            </a:r>
          </a:p>
          <a:p>
            <a:pPr algn="just">
              <a:buFont typeface="Wingdings" panose="05000000000000000000" pitchFamily="2" charset="2"/>
              <a:buChar char="Ø"/>
            </a:pPr>
            <a:r>
              <a:rPr lang="vi-VN" sz="2800" dirty="0">
                <a:latin typeface="Cambria" panose="02040503050406030204" pitchFamily="18" charset="0"/>
              </a:rPr>
              <a:t>Các hệ thống khuyến nghị (Recommendation System)</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vi-VN" sz="2800" dirty="0">
                <a:latin typeface="Cambria" panose="02040503050406030204" pitchFamily="18" charset="0"/>
              </a:rPr>
              <a:t>Xếp hạng (</a:t>
            </a:r>
            <a:r>
              <a:rPr lang="en-US" sz="2800" dirty="0">
                <a:latin typeface="Cambria" panose="02040503050406030204" pitchFamily="18" charset="0"/>
              </a:rPr>
              <a:t>R</a:t>
            </a:r>
            <a:r>
              <a:rPr lang="vi-VN" sz="2800" dirty="0">
                <a:latin typeface="Cambria" panose="02040503050406030204" pitchFamily="18" charset="0"/>
              </a:rPr>
              <a:t>anking)</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a:latin typeface="Cambria" panose="02040503050406030204" pitchFamily="18" charset="0"/>
              </a:rPr>
              <a:t>truy</a:t>
            </a:r>
            <a:r>
              <a:rPr lang="en-US" sz="2800" dirty="0">
                <a:latin typeface="Cambria" panose="02040503050406030204" pitchFamily="18" charset="0"/>
              </a:rPr>
              <a:t> </a:t>
            </a:r>
            <a:r>
              <a:rPr lang="en-US" sz="2800" dirty="0" err="1">
                <a:latin typeface="Cambria" panose="02040503050406030204" pitchFamily="18" charset="0"/>
              </a:rPr>
              <a:t>suất</a:t>
            </a:r>
            <a:r>
              <a:rPr lang="vi-VN" sz="2800" dirty="0">
                <a:latin typeface="Cambria" panose="02040503050406030204" pitchFamily="18" charset="0"/>
              </a:rPr>
              <a:t> thông tin (Information retrieval)</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a:latin typeface="Cambria" panose="02040503050406030204" pitchFamily="18" charset="0"/>
              </a:rPr>
              <a:t>khử</a:t>
            </a:r>
            <a:r>
              <a:rPr lang="vi-VN" sz="2800" dirty="0">
                <a:latin typeface="Cambria" panose="02040503050406030204" pitchFamily="18" charset="0"/>
              </a:rPr>
              <a:t> nhiễu (</a:t>
            </a:r>
            <a:r>
              <a:rPr lang="en-US" sz="2800" dirty="0">
                <a:latin typeface="Cambria" panose="02040503050406030204" pitchFamily="18" charset="0"/>
              </a:rPr>
              <a:t>D</a:t>
            </a:r>
            <a:r>
              <a:rPr lang="vi-VN" sz="2800" dirty="0">
                <a:latin typeface="Cambria" panose="02040503050406030204" pitchFamily="18" charset="0"/>
              </a:rPr>
              <a:t>enoising)</a:t>
            </a:r>
          </a:p>
        </p:txBody>
      </p:sp>
    </p:spTree>
    <p:extLst>
      <p:ext uri="{BB962C8B-B14F-4D97-AF65-F5344CB8AC3E}">
        <p14:creationId xmlns:p14="http://schemas.microsoft.com/office/powerpoint/2010/main" val="11798390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TotalTime>
  <Words>3290</Words>
  <Application>Microsoft Office PowerPoint</Application>
  <PresentationFormat>Widescreen</PresentationFormat>
  <Paragraphs>307</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Lato</vt:lpstr>
      <vt:lpstr>Calibri</vt:lpstr>
      <vt:lpstr>Cambria</vt:lpstr>
      <vt:lpstr>Arial</vt:lpstr>
      <vt:lpstr>Times New Roman</vt:lpstr>
      <vt:lpstr>Wingdings</vt:lpstr>
      <vt:lpstr>Arial Unicode MS</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Thanh</cp:lastModifiedBy>
  <cp:revision>247</cp:revision>
  <dcterms:created xsi:type="dcterms:W3CDTF">2022-12-02T04:21:00Z</dcterms:created>
  <dcterms:modified xsi:type="dcterms:W3CDTF">2025-09-03T14:39:02Z</dcterms:modified>
</cp:coreProperties>
</file>